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71"/>
  </p:notesMasterIdLst>
  <p:sldIdLst>
    <p:sldId id="256" r:id="rId2"/>
    <p:sldId id="350" r:id="rId3"/>
    <p:sldId id="410" r:id="rId4"/>
    <p:sldId id="621" r:id="rId5"/>
    <p:sldId id="622" r:id="rId6"/>
    <p:sldId id="768" r:id="rId7"/>
    <p:sldId id="623" r:id="rId8"/>
    <p:sldId id="624" r:id="rId9"/>
    <p:sldId id="625" r:id="rId10"/>
    <p:sldId id="626" r:id="rId11"/>
    <p:sldId id="627" r:id="rId12"/>
    <p:sldId id="628" r:id="rId13"/>
    <p:sldId id="867" r:id="rId14"/>
    <p:sldId id="868" r:id="rId15"/>
    <p:sldId id="869" r:id="rId16"/>
    <p:sldId id="870" r:id="rId17"/>
    <p:sldId id="871" r:id="rId18"/>
    <p:sldId id="872" r:id="rId19"/>
    <p:sldId id="873" r:id="rId20"/>
    <p:sldId id="874" r:id="rId21"/>
    <p:sldId id="875" r:id="rId22"/>
    <p:sldId id="876" r:id="rId23"/>
    <p:sldId id="877" r:id="rId24"/>
    <p:sldId id="878" r:id="rId25"/>
    <p:sldId id="879" r:id="rId26"/>
    <p:sldId id="880" r:id="rId27"/>
    <p:sldId id="881" r:id="rId28"/>
    <p:sldId id="882" r:id="rId29"/>
    <p:sldId id="883" r:id="rId30"/>
    <p:sldId id="884" r:id="rId31"/>
    <p:sldId id="885" r:id="rId32"/>
    <p:sldId id="886" r:id="rId33"/>
    <p:sldId id="887" r:id="rId34"/>
    <p:sldId id="888" r:id="rId35"/>
    <p:sldId id="889" r:id="rId36"/>
    <p:sldId id="890" r:id="rId37"/>
    <p:sldId id="891" r:id="rId38"/>
    <p:sldId id="892" r:id="rId39"/>
    <p:sldId id="893" r:id="rId40"/>
    <p:sldId id="895" r:id="rId41"/>
    <p:sldId id="896" r:id="rId42"/>
    <p:sldId id="897" r:id="rId43"/>
    <p:sldId id="898" r:id="rId44"/>
    <p:sldId id="894" r:id="rId45"/>
    <p:sldId id="899" r:id="rId46"/>
    <p:sldId id="900" r:id="rId47"/>
    <p:sldId id="901" r:id="rId48"/>
    <p:sldId id="902" r:id="rId49"/>
    <p:sldId id="903" r:id="rId50"/>
    <p:sldId id="904" r:id="rId51"/>
    <p:sldId id="905" r:id="rId52"/>
    <p:sldId id="776" r:id="rId53"/>
    <p:sldId id="853" r:id="rId54"/>
    <p:sldId id="854" r:id="rId55"/>
    <p:sldId id="777" r:id="rId56"/>
    <p:sldId id="856" r:id="rId57"/>
    <p:sldId id="857" r:id="rId58"/>
    <p:sldId id="778" r:id="rId59"/>
    <p:sldId id="858" r:id="rId60"/>
    <p:sldId id="859" r:id="rId61"/>
    <p:sldId id="771" r:id="rId62"/>
    <p:sldId id="863" r:id="rId63"/>
    <p:sldId id="772" r:id="rId64"/>
    <p:sldId id="864" r:id="rId65"/>
    <p:sldId id="774" r:id="rId66"/>
    <p:sldId id="865" r:id="rId67"/>
    <p:sldId id="769" r:id="rId68"/>
    <p:sldId id="866" r:id="rId69"/>
    <p:sldId id="481" r:id="rId7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32" autoAdjust="0"/>
    <p:restoredTop sz="88262" autoAdjust="0"/>
  </p:normalViewPr>
  <p:slideViewPr>
    <p:cSldViewPr>
      <p:cViewPr varScale="1">
        <p:scale>
          <a:sx n="63" d="100"/>
          <a:sy n="63" d="100"/>
        </p:scale>
        <p:origin x="1614"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C472E45A-4259-46F5-8241-6A06890A8BC1}" type="datetimeFigureOut">
              <a:rPr lang="en-US"/>
              <a:pPr>
                <a:defRPr/>
              </a:pPr>
              <a:t>12/2/2020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9FAB9E89-FE55-4B8A-8113-E9E1DD97818D}" type="slidenum">
              <a:rPr lang="en-US"/>
              <a:pPr>
                <a:defRPr/>
              </a:pPr>
              <a:t>‹#›</a:t>
            </a:fld>
            <a:endParaRPr lang="en-US"/>
          </a:p>
        </p:txBody>
      </p:sp>
    </p:spTree>
    <p:extLst>
      <p:ext uri="{BB962C8B-B14F-4D97-AF65-F5344CB8AC3E}">
        <p14:creationId xmlns:p14="http://schemas.microsoft.com/office/powerpoint/2010/main" val="6186758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en.wikipedia.org/wiki/Lampson_International" TargetMode="External"/><Relationship Id="rId7" Type="http://schemas.openxmlformats.org/officeDocument/2006/relationships/hyperlink" Target="http://en.wikipedia.org/wiki/Milwaukee"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en.wikipedia.org/wiki/Miller_Park_(Milwaukee)" TargetMode="External"/><Relationship Id="rId5" Type="http://schemas.openxmlformats.org/officeDocument/2006/relationships/hyperlink" Target="http://en.wikipedia.org/w/index.php?title=Big_Blue_(crane)&amp;action=edit&amp;section=2" TargetMode="External"/><Relationship Id="rId4" Type="http://schemas.openxmlformats.org/officeDocument/2006/relationships/hyperlink" Target="http://en.wikipedia.org/w/index.php?title=Big_Blue_(crane)&amp;action=edit&amp;section=1"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Gürültü, elektrik ve yangın diğer </a:t>
            </a:r>
            <a:r>
              <a:rPr lang="tr-TR"/>
              <a:t>derslerde</a:t>
            </a:r>
            <a:r>
              <a:rPr lang="tr-TR" baseline="0"/>
              <a:t> anlatılacak</a:t>
            </a:r>
            <a:endParaRPr lang="en-US"/>
          </a:p>
        </p:txBody>
      </p:sp>
      <p:sp>
        <p:nvSpPr>
          <p:cNvPr id="4" name="Slide Number Placeholder 3"/>
          <p:cNvSpPr>
            <a:spLocks noGrp="1"/>
          </p:cNvSpPr>
          <p:nvPr>
            <p:ph type="sldNum" sz="quarter" idx="10"/>
          </p:nvPr>
        </p:nvSpPr>
        <p:spPr/>
        <p:txBody>
          <a:bodyPr/>
          <a:lstStyle/>
          <a:p>
            <a:pPr>
              <a:defRPr/>
            </a:pPr>
            <a:fld id="{9FAB9E89-FE55-4B8A-8113-E9E1DD97818D}" type="slidenum">
              <a:rPr lang="en-US" smtClean="0"/>
              <a:pPr>
                <a:defRPr/>
              </a:pPr>
              <a:t>2</a:t>
            </a:fld>
            <a:endParaRPr lang="en-US"/>
          </a:p>
        </p:txBody>
      </p:sp>
    </p:spTree>
    <p:extLst>
      <p:ext uri="{BB962C8B-B14F-4D97-AF65-F5344CB8AC3E}">
        <p14:creationId xmlns:p14="http://schemas.microsoft.com/office/powerpoint/2010/main" val="1883950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7C603A7E-1D0C-4BF7-8F53-41EE68CC0C35}" type="slidenum">
              <a:rPr lang="en-US" smtClean="0"/>
              <a:pPr/>
              <a:t>30</a:t>
            </a:fld>
            <a:endParaRPr lang="en-US"/>
          </a:p>
        </p:txBody>
      </p:sp>
      <p:sp>
        <p:nvSpPr>
          <p:cNvPr id="2181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811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tr-T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850F77B-8830-4E3E-96D8-311B1894F6BE}" type="slidenum">
              <a:rPr lang="en-US" smtClean="0"/>
              <a:pPr/>
              <a:t>31</a:t>
            </a:fld>
            <a:endParaRPr lang="en-US"/>
          </a:p>
        </p:txBody>
      </p:sp>
      <p:sp>
        <p:nvSpPr>
          <p:cNvPr id="2191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914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tr-T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BFA67FBB-18BF-43C9-AED4-058D8CE7B5E0}" type="slidenum">
              <a:rPr lang="en-US" smtClean="0"/>
              <a:pPr/>
              <a:t>32</a:t>
            </a:fld>
            <a:endParaRPr lang="en-US"/>
          </a:p>
        </p:txBody>
      </p:sp>
      <p:sp>
        <p:nvSpPr>
          <p:cNvPr id="2201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01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tr-T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675137D-997E-48EF-ADD7-6488A8E9C241}" type="slidenum">
              <a:rPr lang="en-US" smtClean="0"/>
              <a:pPr/>
              <a:t>33</a:t>
            </a:fld>
            <a:endParaRPr lang="en-US"/>
          </a:p>
        </p:txBody>
      </p:sp>
      <p:sp>
        <p:nvSpPr>
          <p:cNvPr id="2805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8058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tr-T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A866CF4-5EE6-418F-B518-221D3231788A}" type="slidenum">
              <a:rPr lang="en-US" smtClean="0"/>
              <a:pPr/>
              <a:t>34</a:t>
            </a:fld>
            <a:endParaRPr lang="en-US"/>
          </a:p>
        </p:txBody>
      </p:sp>
      <p:sp>
        <p:nvSpPr>
          <p:cNvPr id="2211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11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tr-T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4F0314A-0DDD-4CF1-9AA1-1FD92040ECE3}" type="slidenum">
              <a:rPr lang="en-US" smtClean="0"/>
              <a:pPr/>
              <a:t>35</a:t>
            </a:fld>
            <a:endParaRPr lang="en-US"/>
          </a:p>
        </p:txBody>
      </p:sp>
      <p:sp>
        <p:nvSpPr>
          <p:cNvPr id="2826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8262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tr-T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8C2AB3B3-5E6D-4037-8E0C-520BB3B13B34}" type="slidenum">
              <a:rPr lang="en-US" smtClean="0"/>
              <a:pPr/>
              <a:t>36</a:t>
            </a:fld>
            <a:endParaRPr lang="en-US"/>
          </a:p>
        </p:txBody>
      </p:sp>
      <p:sp>
        <p:nvSpPr>
          <p:cNvPr id="2222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221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tr-T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Image Placeholder 1"/>
          <p:cNvSpPr>
            <a:spLocks noGrp="1" noRot="1" noChangeAspect="1" noTextEdit="1"/>
          </p:cNvSpPr>
          <p:nvPr>
            <p:ph type="sldImg"/>
          </p:nvPr>
        </p:nvSpPr>
        <p:spPr bwMode="auto">
          <a:noFill/>
          <a:ln>
            <a:solidFill>
              <a:srgbClr val="000000"/>
            </a:solidFill>
            <a:miter lim="800000"/>
            <a:headEnd/>
            <a:tailEnd/>
          </a:ln>
        </p:spPr>
      </p:sp>
      <p:sp>
        <p:nvSpPr>
          <p:cNvPr id="2867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The </a:t>
            </a:r>
            <a:r>
              <a:rPr lang="en-US" b="1"/>
              <a:t>Big Blue</a:t>
            </a:r>
            <a:r>
              <a:rPr lang="en-US"/>
              <a:t> was a </a:t>
            </a:r>
            <a:r>
              <a:rPr lang="en-US">
                <a:hlinkClick r:id="rId3" tooltip="Lampson&#10; International"/>
              </a:rPr>
              <a:t>Lampson</a:t>
            </a:r>
            <a:r>
              <a:rPr lang="en-US"/>
              <a:t> Transi heavylift crane.</a:t>
            </a:r>
          </a:p>
          <a:p>
            <a:r>
              <a:rPr lang="en-US" b="1"/>
              <a:t>[</a:t>
            </a:r>
            <a:r>
              <a:rPr lang="en-US" b="1">
                <a:hlinkClick r:id="rId4" tooltip="Edit section: Big Blue Profile"/>
              </a:rPr>
              <a:t>edit</a:t>
            </a:r>
            <a:r>
              <a:rPr lang="en-US" b="1"/>
              <a:t>] Big Blue Profile</a:t>
            </a:r>
          </a:p>
          <a:p>
            <a:r>
              <a:rPr lang="en-US"/>
              <a:t>Started at Miller Park: October 2, 1998</a:t>
            </a:r>
          </a:p>
          <a:p>
            <a:r>
              <a:rPr lang="en-US"/>
              <a:t>Height: 467 feet</a:t>
            </a:r>
          </a:p>
          <a:p>
            <a:r>
              <a:rPr lang="en-US"/>
              <a:t>Weight: 3,100 tons</a:t>
            </a:r>
          </a:p>
          <a:p>
            <a:r>
              <a:rPr lang="en-US"/>
              <a:t>Lifting Capacity: 1,500 tons</a:t>
            </a:r>
          </a:p>
          <a:p>
            <a:r>
              <a:rPr lang="en-US"/>
              <a:t>Counterweights: 2,150 tons</a:t>
            </a:r>
          </a:p>
          <a:p>
            <a:r>
              <a:rPr lang="en-US"/>
              <a:t>Cables: 40,000 feet</a:t>
            </a:r>
          </a:p>
          <a:p>
            <a:r>
              <a:rPr lang="en-US"/>
              <a:t>Operators: Four</a:t>
            </a:r>
          </a:p>
          <a:p>
            <a:r>
              <a:rPr lang="en-US"/>
              <a:t>Cost to Build: </a:t>
            </a:r>
            <a:r>
              <a:rPr lang="en-US" b="1"/>
              <a:t>$10 million</a:t>
            </a:r>
            <a:endParaRPr lang="en-US"/>
          </a:p>
          <a:p>
            <a:r>
              <a:rPr lang="en-US"/>
              <a:t>Assembly Time: Six weeks</a:t>
            </a:r>
          </a:p>
          <a:p>
            <a:r>
              <a:rPr lang="en-US"/>
              <a:t>Average weight of each roof section: 450 tons</a:t>
            </a:r>
          </a:p>
          <a:p>
            <a:r>
              <a:rPr lang="en-US" b="1"/>
              <a:t>[</a:t>
            </a:r>
            <a:r>
              <a:rPr lang="en-US" b="1">
                <a:hlinkClick r:id="rId5" tooltip="Edit section: The accident"/>
              </a:rPr>
              <a:t>edit</a:t>
            </a:r>
            <a:r>
              <a:rPr lang="en-US" b="1"/>
              <a:t>] The accident</a:t>
            </a:r>
          </a:p>
          <a:p>
            <a:r>
              <a:rPr lang="en-US"/>
              <a:t>On July 14, 1999 occurred one of the most serious accidents with a heavylift crane. Big Blue collapsed during the construction of the baseball stadium </a:t>
            </a:r>
            <a:r>
              <a:rPr lang="en-US">
                <a:hlinkClick r:id="rId6" tooltip="Miller Park (Milwaukee)"/>
              </a:rPr>
              <a:t>Miller Park</a:t>
            </a:r>
            <a:r>
              <a:rPr lang="en-US"/>
              <a:t> in </a:t>
            </a:r>
            <a:r>
              <a:rPr lang="en-US">
                <a:hlinkClick r:id="rId7" tooltip="Milwaukee"/>
              </a:rPr>
              <a:t>Milwaukee</a:t>
            </a:r>
            <a:r>
              <a:rPr lang="en-US"/>
              <a:t>, USA, with a load of 450 tons on the hook. Three people were killed. An investigation revealed that although the effects of side winds on the crane itself had been calculated, it had not been considered for the load the crane was lifting.</a:t>
            </a:r>
          </a:p>
          <a:p>
            <a:endParaRPr lang="en-US"/>
          </a:p>
        </p:txBody>
      </p:sp>
      <p:sp>
        <p:nvSpPr>
          <p:cNvPr id="2867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025B108-1737-41DC-AAE3-3DC7BF7D4424}" type="slidenum">
              <a:rPr lang="en-US" smtClean="0"/>
              <a:pPr/>
              <a:t>39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TextEdit="1"/>
          </p:cNvSpPr>
          <p:nvPr>
            <p:ph type="sldImg"/>
          </p:nvPr>
        </p:nvSpPr>
        <p:spPr bwMode="auto">
          <a:noFill/>
          <a:ln>
            <a:solidFill>
              <a:srgbClr val="000000"/>
            </a:solidFill>
            <a:miter lim="800000"/>
            <a:headEnd/>
            <a:tailEnd/>
          </a:ln>
        </p:spPr>
      </p:sp>
      <p:sp>
        <p:nvSpPr>
          <p:cNvPr id="227331" name="Rectangle 3"/>
          <p:cNvSpPr>
            <a:spLocks noGrp="1"/>
          </p:cNvSpPr>
          <p:nvPr>
            <p:ph type="body" idx="1"/>
          </p:nvPr>
        </p:nvSpPr>
        <p:spPr bwMode="auto">
          <a:noFill/>
        </p:spPr>
        <p:txBody>
          <a:bodyPr wrap="square" numCol="1" anchor="t" anchorCtr="0" compatLnSpc="1">
            <a:prstTxWarp prst="textNoShape">
              <a:avLst/>
            </a:prstTxWarp>
          </a:bodyPr>
          <a:lstStyle/>
          <a:p>
            <a:r>
              <a:rPr lang="tr-TR" sz="1100"/>
              <a:t>Yıkım sırasında su ve elektriğin kullanılması gerektiği hallerde, bunlar, yapı dışında özel koruyucular içine alınmalı.</a:t>
            </a:r>
          </a:p>
          <a:p>
            <a:endParaRPr lang="tr-T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TextEdit="1"/>
          </p:cNvSpPr>
          <p:nvPr>
            <p:ph type="sldImg"/>
          </p:nvPr>
        </p:nvSpPr>
        <p:spPr bwMode="auto">
          <a:noFill/>
          <a:ln>
            <a:solidFill>
              <a:srgbClr val="000000"/>
            </a:solidFill>
            <a:miter lim="800000"/>
            <a:headEnd/>
            <a:tailEnd/>
          </a:ln>
        </p:spPr>
      </p:sp>
      <p:sp>
        <p:nvSpPr>
          <p:cNvPr id="228355" name="Rectangle 3"/>
          <p:cNvSpPr>
            <a:spLocks noGrp="1"/>
          </p:cNvSpPr>
          <p:nvPr>
            <p:ph type="body" idx="1"/>
          </p:nvPr>
        </p:nvSpPr>
        <p:spPr bwMode="auto">
          <a:noFill/>
        </p:spPr>
        <p:txBody>
          <a:bodyPr wrap="square" numCol="1" anchor="t" anchorCtr="0" compatLnSpc="1">
            <a:prstTxWarp prst="textNoShape">
              <a:avLst/>
            </a:prstTxWarp>
          </a:bodyPr>
          <a:lstStyle/>
          <a:p>
            <a:endParaRPr lang="tr-T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E7908FE3-D925-4F11-A244-348DDF79F372}" type="slidenum">
              <a:rPr lang="en-US" smtClean="0"/>
              <a:pPr/>
              <a:t>3</a:t>
            </a:fld>
            <a:endParaRPr lang="en-US"/>
          </a:p>
        </p:txBody>
      </p:sp>
      <p:sp>
        <p:nvSpPr>
          <p:cNvPr id="2242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426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tr-T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D3EFCEF1-0F81-48EC-B001-75653E87C780}" type="slidenum">
              <a:rPr lang="en-US" smtClean="0"/>
              <a:pPr/>
              <a:t>69</a:t>
            </a:fld>
            <a:endParaRPr lang="en-US"/>
          </a:p>
        </p:txBody>
      </p:sp>
      <p:sp>
        <p:nvSpPr>
          <p:cNvPr id="2304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30404"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tr-T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461365FE-FF4E-4EE1-8CC6-22053A5795A4}" type="slidenum">
              <a:rPr lang="en-US" smtClean="0"/>
              <a:pPr/>
              <a:t>10</a:t>
            </a:fld>
            <a:endParaRPr lang="en-US"/>
          </a:p>
        </p:txBody>
      </p:sp>
      <p:sp>
        <p:nvSpPr>
          <p:cNvPr id="288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8877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tr-T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963D1E9-8537-4D30-85E0-3AC62A07EBE1}" type="slidenum">
              <a:rPr lang="en-US" smtClean="0"/>
              <a:pPr/>
              <a:t>11</a:t>
            </a:fld>
            <a:endParaRPr lang="en-US"/>
          </a:p>
        </p:txBody>
      </p:sp>
      <p:sp>
        <p:nvSpPr>
          <p:cNvPr id="2897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897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tr-T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83710C1F-BC61-49BD-AE2F-64C92DA24633}" type="slidenum">
              <a:rPr lang="en-US" smtClean="0"/>
              <a:pPr/>
              <a:t>12</a:t>
            </a:fld>
            <a:endParaRPr lang="en-US"/>
          </a:p>
        </p:txBody>
      </p:sp>
      <p:sp>
        <p:nvSpPr>
          <p:cNvPr id="290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90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tr-T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B16A8FED-4DD9-4E89-836E-4BE49175BDCA}" type="slidenum">
              <a:rPr lang="en-US" smtClean="0"/>
              <a:pPr/>
              <a:t>14</a:t>
            </a:fld>
            <a:endParaRPr lang="en-US"/>
          </a:p>
        </p:txBody>
      </p:sp>
      <p:sp>
        <p:nvSpPr>
          <p:cNvPr id="2140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40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tr-T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828A5E3C-7792-4059-B663-DCE0BCCB24D4}" type="slidenum">
              <a:rPr lang="en-US" smtClean="0"/>
              <a:pPr/>
              <a:t>15</a:t>
            </a:fld>
            <a:endParaRPr lang="en-US"/>
          </a:p>
        </p:txBody>
      </p:sp>
      <p:sp>
        <p:nvSpPr>
          <p:cNvPr id="2150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50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tr-T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2DB2049E-B1B5-4FC4-8248-6306A4BFB55E}" type="slidenum">
              <a:rPr lang="en-US" smtClean="0"/>
              <a:pPr/>
              <a:t>28</a:t>
            </a:fld>
            <a:endParaRPr lang="en-US"/>
          </a:p>
        </p:txBody>
      </p:sp>
      <p:sp>
        <p:nvSpPr>
          <p:cNvPr id="2160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606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tr-T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41E83F9-3AA0-4CD5-B133-A1DA599CAF2F}" type="slidenum">
              <a:rPr lang="en-US" smtClean="0"/>
              <a:pPr/>
              <a:t>29</a:t>
            </a:fld>
            <a:endParaRPr lang="en-US"/>
          </a:p>
        </p:txBody>
      </p:sp>
      <p:sp>
        <p:nvSpPr>
          <p:cNvPr id="2170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709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tr-T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a:p>
          </p:txBody>
        </p:sp>
        <p:sp>
          <p:nvSpPr>
            <p:cNvPr id="7" name="Freeform 18"/>
            <p:cNvSpPr>
              <a:spLocks/>
            </p:cNvSpPr>
            <p:nvPr/>
          </p:nvSpPr>
          <p:spPr bwMode="auto">
            <a:xfrm>
              <a:off x="35926" y="5135025"/>
              <a:ext cx="9108074" cy="838869"/>
            </a:xfrm>
            <a:custGeom>
              <a:avLst/>
              <a:gdLst>
                <a:gd name="T0" fmla="*/ 0 w 5760"/>
                <a:gd name="T1" fmla="*/ 0 h 528"/>
                <a:gd name="T2" fmla="*/ 9108074 w 5760"/>
                <a:gd name="T3" fmla="*/ 0 h 528"/>
                <a:gd name="T4" fmla="*/ 9108074 w 5760"/>
                <a:gd name="T5" fmla="*/ 838869 h 528"/>
                <a:gd name="T6" fmla="*/ 75901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w="9525" cap="flat" cmpd="sng" algn="ctr">
              <a:noFill/>
              <a:prstDash val="solid"/>
              <a:round/>
              <a:headEnd type="none" w="med" len="med"/>
              <a:tailEnd type="none" w="med" len="med"/>
            </a:ln>
          </p:spPr>
          <p:txBody>
            <a:bodyPr/>
            <a:lstStyle/>
            <a:p>
              <a:endParaRPr lang="en-US"/>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1" name="Date Placeholder 29"/>
          <p:cNvSpPr>
            <a:spLocks noGrp="1"/>
          </p:cNvSpPr>
          <p:nvPr>
            <p:ph type="dt" sz="half" idx="10"/>
          </p:nvPr>
        </p:nvSpPr>
        <p:spPr/>
        <p:txBody>
          <a:bodyPr/>
          <a:lstStyle>
            <a:lvl1pPr>
              <a:defRPr>
                <a:solidFill>
                  <a:srgbClr val="FFFFFF"/>
                </a:solidFill>
              </a:defRPr>
            </a:lvl1pPr>
            <a:extLst/>
          </a:lstStyle>
          <a:p>
            <a:pPr>
              <a:defRPr/>
            </a:pPr>
            <a:fld id="{8D3B5E5A-64FA-453D-A2FE-CEFBD687DE2B}" type="datetime1">
              <a:rPr lang="tr-TR"/>
              <a:pPr>
                <a:defRPr/>
              </a:pPr>
              <a:t>2.12.2020</a:t>
            </a:fld>
            <a:endParaRPr lang="en-US"/>
          </a:p>
        </p:txBody>
      </p:sp>
      <p:sp>
        <p:nvSpPr>
          <p:cNvPr id="12" name="Footer Placeholder 18"/>
          <p:cNvSpPr>
            <a:spLocks noGrp="1"/>
          </p:cNvSpPr>
          <p:nvPr>
            <p:ph type="ftr" sz="quarter" idx="11"/>
          </p:nvPr>
        </p:nvSpPr>
        <p:spPr/>
        <p:txBody>
          <a:bodyPr/>
          <a:lstStyle>
            <a:lvl1pPr>
              <a:defRPr>
                <a:solidFill>
                  <a:srgbClr val="E8F0F4"/>
                </a:solidFill>
              </a:defRPr>
            </a:lvl1pPr>
          </a:lstStyle>
          <a:p>
            <a:r>
              <a:rPr lang="en-US"/>
              <a:t>İnşaat İş Güvenliği</a:t>
            </a:r>
          </a:p>
        </p:txBody>
      </p:sp>
      <p:sp>
        <p:nvSpPr>
          <p:cNvPr id="13" name="Slide Number Placeholder 26"/>
          <p:cNvSpPr>
            <a:spLocks noGrp="1"/>
          </p:cNvSpPr>
          <p:nvPr>
            <p:ph type="sldNum" sz="quarter" idx="12"/>
          </p:nvPr>
        </p:nvSpPr>
        <p:spPr>
          <a:xfrm>
            <a:off x="8305800" y="6408738"/>
            <a:ext cx="708025" cy="365125"/>
          </a:xfrm>
        </p:spPr>
        <p:txBody>
          <a:bodyPr/>
          <a:lstStyle>
            <a:lvl1pPr>
              <a:defRPr>
                <a:solidFill>
                  <a:srgbClr val="FFFFFF"/>
                </a:solidFill>
              </a:defRPr>
            </a:lvl1pPr>
            <a:extLst/>
          </a:lstStyle>
          <a:p>
            <a:pPr>
              <a:defRPr/>
            </a:pPr>
            <a:fld id="{DB1AAE2A-B30D-49B4-97FF-48A4059C1485}" type="slidenum">
              <a:rPr lang="en-US"/>
              <a:pPr>
                <a:defRPr/>
              </a:pPr>
              <a:t>‹#›</a:t>
            </a:fld>
            <a:endParaRPr lang="en-US"/>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C9E149AD-1AF7-40FD-9F24-B8283B69F659}" type="datetime1">
              <a:rPr lang="tr-TR"/>
              <a:pPr>
                <a:defRPr/>
              </a:pPr>
              <a:t>2.12.2020</a:t>
            </a:fld>
            <a:endParaRPr lang="en-US"/>
          </a:p>
        </p:txBody>
      </p:sp>
      <p:sp>
        <p:nvSpPr>
          <p:cNvPr id="5" name="Footer Placeholder 21"/>
          <p:cNvSpPr>
            <a:spLocks noGrp="1"/>
          </p:cNvSpPr>
          <p:nvPr>
            <p:ph type="ftr" sz="quarter" idx="11"/>
          </p:nvPr>
        </p:nvSpPr>
        <p:spPr/>
        <p:txBody>
          <a:bodyPr/>
          <a:lstStyle>
            <a:lvl1pPr>
              <a:defRPr/>
            </a:lvl1pPr>
          </a:lstStyle>
          <a:p>
            <a:r>
              <a:rPr lang="en-US"/>
              <a:t>İnşaat İş Güvenliği</a:t>
            </a:r>
          </a:p>
        </p:txBody>
      </p:sp>
      <p:sp>
        <p:nvSpPr>
          <p:cNvPr id="6" name="Slide Number Placeholder 17"/>
          <p:cNvSpPr>
            <a:spLocks noGrp="1"/>
          </p:cNvSpPr>
          <p:nvPr>
            <p:ph type="sldNum" sz="quarter" idx="12"/>
          </p:nvPr>
        </p:nvSpPr>
        <p:spPr/>
        <p:txBody>
          <a:bodyPr/>
          <a:lstStyle>
            <a:lvl1pPr>
              <a:defRPr/>
            </a:lvl1pPr>
          </a:lstStyle>
          <a:p>
            <a:pPr>
              <a:defRPr/>
            </a:pPr>
            <a:fld id="{91669C51-5620-4B61-8A9F-48CFC7FA6415}" type="slidenum">
              <a:rPr lang="en-US"/>
              <a:pPr>
                <a:defRPr/>
              </a:pPr>
              <a:t>‹#›</a:t>
            </a:fld>
            <a:endParaRPr lang="en-US"/>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BCA75061-918B-4345-AB2B-083012AEB43A}" type="datetime1">
              <a:rPr lang="tr-TR"/>
              <a:pPr>
                <a:defRPr/>
              </a:pPr>
              <a:t>2.12.2020</a:t>
            </a:fld>
            <a:endParaRPr lang="en-US"/>
          </a:p>
        </p:txBody>
      </p:sp>
      <p:sp>
        <p:nvSpPr>
          <p:cNvPr id="5" name="Footer Placeholder 21"/>
          <p:cNvSpPr>
            <a:spLocks noGrp="1"/>
          </p:cNvSpPr>
          <p:nvPr>
            <p:ph type="ftr" sz="quarter" idx="11"/>
          </p:nvPr>
        </p:nvSpPr>
        <p:spPr/>
        <p:txBody>
          <a:bodyPr/>
          <a:lstStyle>
            <a:lvl1pPr>
              <a:defRPr/>
            </a:lvl1pPr>
          </a:lstStyle>
          <a:p>
            <a:r>
              <a:rPr lang="en-US"/>
              <a:t>İnşaat İş Güvenliği</a:t>
            </a:r>
          </a:p>
        </p:txBody>
      </p:sp>
      <p:sp>
        <p:nvSpPr>
          <p:cNvPr id="6" name="Slide Number Placeholder 17"/>
          <p:cNvSpPr>
            <a:spLocks noGrp="1"/>
          </p:cNvSpPr>
          <p:nvPr>
            <p:ph type="sldNum" sz="quarter" idx="12"/>
          </p:nvPr>
        </p:nvSpPr>
        <p:spPr/>
        <p:txBody>
          <a:bodyPr/>
          <a:lstStyle>
            <a:lvl1pPr>
              <a:defRPr/>
            </a:lvl1pPr>
          </a:lstStyle>
          <a:p>
            <a:pPr>
              <a:defRPr/>
            </a:pPr>
            <a:fld id="{2D88F3EA-F45B-4E49-A753-C6690E54CA0C}" type="slidenum">
              <a:rPr lang="en-US"/>
              <a:pPr>
                <a:defRPr/>
              </a:pPr>
              <a:t>‹#›</a:t>
            </a:fld>
            <a:endParaRPr lang="en-US"/>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9"/>
          <p:cNvSpPr>
            <a:spLocks noGrp="1"/>
          </p:cNvSpPr>
          <p:nvPr>
            <p:ph type="dt" sz="half" idx="10"/>
          </p:nvPr>
        </p:nvSpPr>
        <p:spPr/>
        <p:txBody>
          <a:bodyPr/>
          <a:lstStyle>
            <a:lvl1pPr>
              <a:defRPr/>
            </a:lvl1pPr>
          </a:lstStyle>
          <a:p>
            <a:pPr>
              <a:defRPr/>
            </a:pPr>
            <a:fld id="{68E87785-AEA4-48A1-AA83-4BC089EFFFE9}" type="datetime1">
              <a:rPr lang="tr-TR"/>
              <a:pPr>
                <a:defRPr/>
              </a:pPr>
              <a:t>2.12.2020</a:t>
            </a:fld>
            <a:endParaRPr lang="en-US"/>
          </a:p>
        </p:txBody>
      </p:sp>
      <p:sp>
        <p:nvSpPr>
          <p:cNvPr id="5" name="Footer Placeholder 21"/>
          <p:cNvSpPr>
            <a:spLocks noGrp="1"/>
          </p:cNvSpPr>
          <p:nvPr>
            <p:ph type="ftr" sz="quarter" idx="11"/>
          </p:nvPr>
        </p:nvSpPr>
        <p:spPr/>
        <p:txBody>
          <a:bodyPr/>
          <a:lstStyle>
            <a:lvl1pPr>
              <a:defRPr/>
            </a:lvl1pPr>
          </a:lstStyle>
          <a:p>
            <a:r>
              <a:rPr lang="en-US"/>
              <a:t>İnşaat İş Güvenliği</a:t>
            </a:r>
          </a:p>
        </p:txBody>
      </p:sp>
      <p:sp>
        <p:nvSpPr>
          <p:cNvPr id="6" name="Slide Number Placeholder 17"/>
          <p:cNvSpPr>
            <a:spLocks noGrp="1"/>
          </p:cNvSpPr>
          <p:nvPr>
            <p:ph type="sldNum" sz="quarter" idx="12"/>
          </p:nvPr>
        </p:nvSpPr>
        <p:spPr/>
        <p:txBody>
          <a:bodyPr/>
          <a:lstStyle>
            <a:lvl1pPr>
              <a:defRPr/>
            </a:lvl1pPr>
          </a:lstStyle>
          <a:p>
            <a:pPr>
              <a:defRPr/>
            </a:pPr>
            <a:fld id="{8B4272EA-4083-4D77-8F3B-3AC05F35F2D8}" type="slidenum">
              <a:rPr lang="en-US"/>
              <a:pPr>
                <a:defRPr/>
              </a:pPr>
              <a:t>‹#›</a:t>
            </a:fld>
            <a:endParaRPr lang="en-US"/>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SmartArt Placeholder 2"/>
          <p:cNvSpPr>
            <a:spLocks noGrp="1"/>
          </p:cNvSpPr>
          <p:nvPr>
            <p:ph type="dgm" idx="1"/>
          </p:nvPr>
        </p:nvSpPr>
        <p:spPr>
          <a:xfrm>
            <a:off x="457200" y="1481138"/>
            <a:ext cx="8229600" cy="4525962"/>
          </a:xfrm>
        </p:spPr>
        <p:txBody>
          <a:bodyPr/>
          <a:lstStyle/>
          <a:p>
            <a:pPr lvl="0"/>
            <a:endParaRPr lang="en-US" noProof="0"/>
          </a:p>
        </p:txBody>
      </p:sp>
      <p:sp>
        <p:nvSpPr>
          <p:cNvPr id="4" name="Date Placeholder 9"/>
          <p:cNvSpPr>
            <a:spLocks noGrp="1"/>
          </p:cNvSpPr>
          <p:nvPr>
            <p:ph type="dt" sz="half" idx="10"/>
          </p:nvPr>
        </p:nvSpPr>
        <p:spPr/>
        <p:txBody>
          <a:bodyPr/>
          <a:lstStyle>
            <a:lvl1pPr>
              <a:defRPr/>
            </a:lvl1pPr>
          </a:lstStyle>
          <a:p>
            <a:pPr>
              <a:defRPr/>
            </a:pPr>
            <a:fld id="{F1AED50B-37CD-48FE-875B-A218E841C864}" type="datetime1">
              <a:rPr lang="tr-TR"/>
              <a:pPr>
                <a:defRPr/>
              </a:pPr>
              <a:t>2.12.2020</a:t>
            </a:fld>
            <a:endParaRPr lang="en-US"/>
          </a:p>
        </p:txBody>
      </p:sp>
      <p:sp>
        <p:nvSpPr>
          <p:cNvPr id="5" name="Footer Placeholder 21"/>
          <p:cNvSpPr>
            <a:spLocks noGrp="1"/>
          </p:cNvSpPr>
          <p:nvPr>
            <p:ph type="ftr" sz="quarter" idx="11"/>
          </p:nvPr>
        </p:nvSpPr>
        <p:spPr/>
        <p:txBody>
          <a:bodyPr/>
          <a:lstStyle>
            <a:lvl1pPr>
              <a:defRPr/>
            </a:lvl1pPr>
          </a:lstStyle>
          <a:p>
            <a:r>
              <a:rPr lang="en-US"/>
              <a:t>İnşaat İş Güvenliği</a:t>
            </a:r>
          </a:p>
        </p:txBody>
      </p:sp>
      <p:sp>
        <p:nvSpPr>
          <p:cNvPr id="6" name="Slide Number Placeholder 17"/>
          <p:cNvSpPr>
            <a:spLocks noGrp="1"/>
          </p:cNvSpPr>
          <p:nvPr>
            <p:ph type="sldNum" sz="quarter" idx="12"/>
          </p:nvPr>
        </p:nvSpPr>
        <p:spPr/>
        <p:txBody>
          <a:bodyPr/>
          <a:lstStyle>
            <a:lvl1pPr>
              <a:defRPr/>
            </a:lvl1pPr>
          </a:lstStyle>
          <a:p>
            <a:pPr>
              <a:defRPr/>
            </a:pPr>
            <a:fld id="{F5F93B78-619E-4348-8FF3-BF368839E908}" type="slidenum">
              <a:rPr lang="en-US"/>
              <a:pPr>
                <a:defRPr/>
              </a:pPr>
              <a:t>‹#›</a:t>
            </a:fld>
            <a:endParaRPr lang="en-US"/>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rtlCol="0"/>
          <a:lstStyle/>
          <a:p>
            <a:r>
              <a:rPr lang="en-US"/>
              <a:t>Click to edit Master title style</a:t>
            </a:r>
          </a:p>
        </p:txBody>
      </p:sp>
      <p:sp>
        <p:nvSpPr>
          <p:cNvPr id="4" name="Date Placeholder 9"/>
          <p:cNvSpPr>
            <a:spLocks noGrp="1"/>
          </p:cNvSpPr>
          <p:nvPr>
            <p:ph type="dt" sz="half" idx="10"/>
          </p:nvPr>
        </p:nvSpPr>
        <p:spPr/>
        <p:txBody>
          <a:bodyPr/>
          <a:lstStyle>
            <a:lvl1pPr>
              <a:defRPr/>
            </a:lvl1pPr>
          </a:lstStyle>
          <a:p>
            <a:pPr>
              <a:defRPr/>
            </a:pPr>
            <a:fld id="{F5740D49-0DB0-4911-8469-A699B0460DDC}" type="datetime1">
              <a:rPr lang="tr-TR"/>
              <a:pPr>
                <a:defRPr/>
              </a:pPr>
              <a:t>2.12.2020</a:t>
            </a:fld>
            <a:endParaRPr lang="en-US"/>
          </a:p>
        </p:txBody>
      </p:sp>
      <p:sp>
        <p:nvSpPr>
          <p:cNvPr id="5" name="Footer Placeholder 21"/>
          <p:cNvSpPr>
            <a:spLocks noGrp="1"/>
          </p:cNvSpPr>
          <p:nvPr>
            <p:ph type="ftr" sz="quarter" idx="11"/>
          </p:nvPr>
        </p:nvSpPr>
        <p:spPr/>
        <p:txBody>
          <a:bodyPr/>
          <a:lstStyle>
            <a:lvl1pPr>
              <a:defRPr/>
            </a:lvl1pPr>
          </a:lstStyle>
          <a:p>
            <a:r>
              <a:rPr lang="en-US"/>
              <a:t>İnşaat İş Güvenliği</a:t>
            </a:r>
          </a:p>
        </p:txBody>
      </p:sp>
      <p:sp>
        <p:nvSpPr>
          <p:cNvPr id="6" name="Slide Number Placeholder 17"/>
          <p:cNvSpPr>
            <a:spLocks noGrp="1"/>
          </p:cNvSpPr>
          <p:nvPr>
            <p:ph type="sldNum" sz="quarter" idx="12"/>
          </p:nvPr>
        </p:nvSpPr>
        <p:spPr>
          <a:xfrm>
            <a:off x="8305800" y="6408738"/>
            <a:ext cx="708025" cy="365125"/>
          </a:xfrm>
        </p:spPr>
        <p:txBody>
          <a:bodyPr/>
          <a:lstStyle>
            <a:lvl1pPr>
              <a:defRPr/>
            </a:lvl1pPr>
          </a:lstStyle>
          <a:p>
            <a:pPr>
              <a:defRPr/>
            </a:pPr>
            <a:fld id="{6299BDB0-6DE9-4BCA-A15B-790D35C69E6A}" type="slidenum">
              <a:rPr lang="en-US"/>
              <a:pPr>
                <a:defRPr/>
              </a:pPr>
              <a:t>‹#›</a:t>
            </a:fld>
            <a:endParaRPr lang="en-US"/>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a:lvl1pPr>
            <a:extLst/>
          </a:lstStyle>
          <a:p>
            <a:pPr>
              <a:defRPr/>
            </a:pPr>
            <a:fld id="{544B40EA-FD7F-4022-83CE-AD3F85950137}" type="datetime1">
              <a:rPr lang="tr-TR"/>
              <a:pPr>
                <a:defRPr/>
              </a:pPr>
              <a:t>2.12.2020</a:t>
            </a:fld>
            <a:endParaRPr lang="en-US"/>
          </a:p>
        </p:txBody>
      </p:sp>
      <p:sp>
        <p:nvSpPr>
          <p:cNvPr id="7" name="Footer Placeholder 4"/>
          <p:cNvSpPr>
            <a:spLocks noGrp="1"/>
          </p:cNvSpPr>
          <p:nvPr>
            <p:ph type="ftr" sz="quarter" idx="11"/>
          </p:nvPr>
        </p:nvSpPr>
        <p:spPr/>
        <p:txBody>
          <a:bodyPr/>
          <a:lstStyle>
            <a:lvl1pPr>
              <a:defRPr/>
            </a:lvl1pPr>
          </a:lstStyle>
          <a:p>
            <a:r>
              <a:rPr lang="en-US"/>
              <a:t>İnşaat İş Güvenliği</a:t>
            </a:r>
          </a:p>
        </p:txBody>
      </p:sp>
      <p:sp>
        <p:nvSpPr>
          <p:cNvPr id="8" name="Slide Number Placeholder 5"/>
          <p:cNvSpPr>
            <a:spLocks noGrp="1"/>
          </p:cNvSpPr>
          <p:nvPr>
            <p:ph type="sldNum" sz="quarter" idx="12"/>
          </p:nvPr>
        </p:nvSpPr>
        <p:spPr/>
        <p:txBody>
          <a:bodyPr/>
          <a:lstStyle>
            <a:lvl1pPr>
              <a:defRPr/>
            </a:lvl1pPr>
            <a:extLst/>
          </a:lstStyle>
          <a:p>
            <a:pPr>
              <a:defRPr/>
            </a:pPr>
            <a:fld id="{4C348BBC-F076-4E8B-99B8-5BA28AA78048}"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p:txBody>
          <a:bodyPr/>
          <a:lstStyle>
            <a:lvl1pPr>
              <a:defRPr/>
            </a:lvl1pPr>
            <a:extLst/>
          </a:lstStyle>
          <a:p>
            <a:pPr>
              <a:defRPr/>
            </a:pPr>
            <a:fld id="{7362E22C-825B-498D-9D6C-6059B8E347FE}" type="datetime1">
              <a:rPr lang="tr-TR"/>
              <a:pPr>
                <a:defRPr/>
              </a:pPr>
              <a:t>2.12.2020</a:t>
            </a:fld>
            <a:endParaRPr lang="en-US"/>
          </a:p>
        </p:txBody>
      </p:sp>
      <p:sp>
        <p:nvSpPr>
          <p:cNvPr id="6" name="Footer Placeholder 5"/>
          <p:cNvSpPr>
            <a:spLocks noGrp="1"/>
          </p:cNvSpPr>
          <p:nvPr>
            <p:ph type="ftr" sz="quarter" idx="11"/>
          </p:nvPr>
        </p:nvSpPr>
        <p:spPr/>
        <p:txBody>
          <a:bodyPr/>
          <a:lstStyle>
            <a:lvl1pPr>
              <a:defRPr/>
            </a:lvl1pPr>
          </a:lstStyle>
          <a:p>
            <a:r>
              <a:rPr lang="en-US"/>
              <a:t>İnşaat İş Güvenliği</a:t>
            </a:r>
          </a:p>
        </p:txBody>
      </p:sp>
      <p:sp>
        <p:nvSpPr>
          <p:cNvPr id="7" name="Slide Number Placeholder 6"/>
          <p:cNvSpPr>
            <a:spLocks noGrp="1"/>
          </p:cNvSpPr>
          <p:nvPr>
            <p:ph type="sldNum" sz="quarter" idx="12"/>
          </p:nvPr>
        </p:nvSpPr>
        <p:spPr/>
        <p:txBody>
          <a:bodyPr/>
          <a:lstStyle>
            <a:lvl1pPr>
              <a:defRPr/>
            </a:lvl1pPr>
            <a:extLst/>
          </a:lstStyle>
          <a:p>
            <a:pPr>
              <a:defRPr/>
            </a:pPr>
            <a:fld id="{BB848375-88A3-4B87-A3C9-B3D83D4EB6A3}"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extLst/>
          </a:lstStyle>
          <a:p>
            <a:pPr>
              <a:defRPr/>
            </a:pPr>
            <a:fld id="{F6B6D815-91B2-479F-B6BC-B34A64A5A8A1}" type="datetime1">
              <a:rPr lang="tr-TR"/>
              <a:pPr>
                <a:defRPr/>
              </a:pPr>
              <a:t>2.12.2020</a:t>
            </a:fld>
            <a:endParaRPr lang="en-US"/>
          </a:p>
        </p:txBody>
      </p:sp>
      <p:sp>
        <p:nvSpPr>
          <p:cNvPr id="8" name="Footer Placeholder 7"/>
          <p:cNvSpPr>
            <a:spLocks noGrp="1"/>
          </p:cNvSpPr>
          <p:nvPr>
            <p:ph type="ftr" sz="quarter" idx="11"/>
          </p:nvPr>
        </p:nvSpPr>
        <p:spPr/>
        <p:txBody>
          <a:bodyPr/>
          <a:lstStyle>
            <a:lvl1pPr>
              <a:defRPr/>
            </a:lvl1pPr>
          </a:lstStyle>
          <a:p>
            <a:r>
              <a:rPr lang="en-US"/>
              <a:t>İnşaat İş Güvenliği</a:t>
            </a:r>
          </a:p>
        </p:txBody>
      </p:sp>
      <p:sp>
        <p:nvSpPr>
          <p:cNvPr id="9" name="Slide Number Placeholder 8"/>
          <p:cNvSpPr>
            <a:spLocks noGrp="1"/>
          </p:cNvSpPr>
          <p:nvPr>
            <p:ph type="sldNum" sz="quarter" idx="12"/>
          </p:nvPr>
        </p:nvSpPr>
        <p:spPr/>
        <p:txBody>
          <a:bodyPr/>
          <a:lstStyle>
            <a:lvl1pPr>
              <a:defRPr/>
            </a:lvl1pPr>
            <a:extLst/>
          </a:lstStyle>
          <a:p>
            <a:pPr>
              <a:defRPr/>
            </a:pPr>
            <a:fld id="{4409FF47-EB7D-4D6F-866D-3960C6A4659A}"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p:txBody>
          <a:bodyPr/>
          <a:lstStyle>
            <a:lvl1pPr>
              <a:defRPr/>
            </a:lvl1pPr>
            <a:extLst/>
          </a:lstStyle>
          <a:p>
            <a:pPr>
              <a:defRPr/>
            </a:pPr>
            <a:fld id="{97A5B4EB-4E92-495F-9F40-235E59345459}" type="datetime1">
              <a:rPr lang="tr-TR"/>
              <a:pPr>
                <a:defRPr/>
              </a:pPr>
              <a:t>2.12.2020</a:t>
            </a:fld>
            <a:endParaRPr lang="en-US"/>
          </a:p>
        </p:txBody>
      </p:sp>
      <p:sp>
        <p:nvSpPr>
          <p:cNvPr id="4" name="Footer Placeholder 3"/>
          <p:cNvSpPr>
            <a:spLocks noGrp="1"/>
          </p:cNvSpPr>
          <p:nvPr>
            <p:ph type="ftr" sz="quarter" idx="11"/>
          </p:nvPr>
        </p:nvSpPr>
        <p:spPr/>
        <p:txBody>
          <a:bodyPr/>
          <a:lstStyle>
            <a:lvl1pPr>
              <a:defRPr/>
            </a:lvl1pPr>
          </a:lstStyle>
          <a:p>
            <a:r>
              <a:rPr lang="en-US"/>
              <a:t>İnşaat İş Güvenliği</a:t>
            </a:r>
          </a:p>
        </p:txBody>
      </p:sp>
      <p:sp>
        <p:nvSpPr>
          <p:cNvPr id="5" name="Slide Number Placeholder 4"/>
          <p:cNvSpPr>
            <a:spLocks noGrp="1"/>
          </p:cNvSpPr>
          <p:nvPr>
            <p:ph type="sldNum" sz="quarter" idx="12"/>
          </p:nvPr>
        </p:nvSpPr>
        <p:spPr>
          <a:xfrm>
            <a:off x="8305800" y="6408738"/>
            <a:ext cx="708025" cy="365125"/>
          </a:xfrm>
        </p:spPr>
        <p:txBody>
          <a:bodyPr/>
          <a:lstStyle>
            <a:lvl1pPr>
              <a:defRPr/>
            </a:lvl1pPr>
            <a:extLst/>
          </a:lstStyle>
          <a:p>
            <a:pPr>
              <a:defRPr/>
            </a:pPr>
            <a:fld id="{3F9EAE4F-C740-4FFF-8958-AF2DC7A46B29}"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49058FD5-BA61-4D19-9601-E41F9206577C}" type="datetime1">
              <a:rPr lang="tr-TR"/>
              <a:pPr>
                <a:defRPr/>
              </a:pPr>
              <a:t>2.12.2020</a:t>
            </a:fld>
            <a:endParaRPr lang="en-US"/>
          </a:p>
        </p:txBody>
      </p:sp>
      <p:sp>
        <p:nvSpPr>
          <p:cNvPr id="3" name="Footer Placeholder 21"/>
          <p:cNvSpPr>
            <a:spLocks noGrp="1"/>
          </p:cNvSpPr>
          <p:nvPr>
            <p:ph type="ftr" sz="quarter" idx="11"/>
          </p:nvPr>
        </p:nvSpPr>
        <p:spPr/>
        <p:txBody>
          <a:bodyPr/>
          <a:lstStyle>
            <a:lvl1pPr>
              <a:defRPr/>
            </a:lvl1pPr>
          </a:lstStyle>
          <a:p>
            <a:r>
              <a:rPr lang="en-US"/>
              <a:t>İnşaat İş Güvenliği</a:t>
            </a:r>
          </a:p>
        </p:txBody>
      </p:sp>
      <p:sp>
        <p:nvSpPr>
          <p:cNvPr id="4" name="Slide Number Placeholder 17"/>
          <p:cNvSpPr>
            <a:spLocks noGrp="1"/>
          </p:cNvSpPr>
          <p:nvPr>
            <p:ph type="sldNum" sz="quarter" idx="12"/>
          </p:nvPr>
        </p:nvSpPr>
        <p:spPr/>
        <p:txBody>
          <a:bodyPr/>
          <a:lstStyle>
            <a:lvl1pPr>
              <a:defRPr/>
            </a:lvl1pPr>
          </a:lstStyle>
          <a:p>
            <a:pPr>
              <a:defRPr/>
            </a:pPr>
            <a:fld id="{90ED0040-15CA-41D8-A988-B60484809330}" type="slidenum">
              <a:rPr lang="en-US"/>
              <a:pPr>
                <a:defRPr/>
              </a:pPr>
              <a:t>‹#›</a:t>
            </a:fld>
            <a:endParaRPr lang="en-US"/>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extLst/>
          </a:lstStyle>
          <a:p>
            <a:pPr>
              <a:defRPr/>
            </a:pPr>
            <a:fld id="{77B21727-B2F4-40EF-B0D9-7FEB4AE07739}" type="datetime1">
              <a:rPr lang="tr-TR"/>
              <a:pPr>
                <a:defRPr/>
              </a:pPr>
              <a:t>2.12.2020</a:t>
            </a:fld>
            <a:endParaRPr lang="en-US"/>
          </a:p>
        </p:txBody>
      </p:sp>
      <p:sp>
        <p:nvSpPr>
          <p:cNvPr id="6" name="Footer Placeholder 5"/>
          <p:cNvSpPr>
            <a:spLocks noGrp="1"/>
          </p:cNvSpPr>
          <p:nvPr>
            <p:ph type="ftr" sz="quarter" idx="11"/>
          </p:nvPr>
        </p:nvSpPr>
        <p:spPr/>
        <p:txBody>
          <a:bodyPr/>
          <a:lstStyle>
            <a:lvl1pPr>
              <a:defRPr/>
            </a:lvl1pPr>
          </a:lstStyle>
          <a:p>
            <a:r>
              <a:rPr lang="en-US"/>
              <a:t>İnşaat İş Güvenliği</a:t>
            </a:r>
          </a:p>
        </p:txBody>
      </p:sp>
      <p:sp>
        <p:nvSpPr>
          <p:cNvPr id="7" name="Slide Number Placeholder 6"/>
          <p:cNvSpPr>
            <a:spLocks noGrp="1"/>
          </p:cNvSpPr>
          <p:nvPr>
            <p:ph type="sldNum" sz="quarter" idx="12"/>
          </p:nvPr>
        </p:nvSpPr>
        <p:spPr/>
        <p:txBody>
          <a:bodyPr/>
          <a:lstStyle>
            <a:lvl1pPr>
              <a:defRPr/>
            </a:lvl1pPr>
            <a:extLst/>
          </a:lstStyle>
          <a:p>
            <a:pPr>
              <a:defRPr/>
            </a:pPr>
            <a:fld id="{8D1517CC-F567-4771-98CD-6DC185BD3709}"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a:p>
        </p:txBody>
      </p:sp>
      <p:sp>
        <p:nvSpPr>
          <p:cNvPr id="6" name="Freeform 15"/>
          <p:cNvSpPr>
            <a:spLocks/>
          </p:cNvSpPr>
          <p:nvPr/>
        </p:nvSpPr>
        <p:spPr bwMode="auto">
          <a:xfrm>
            <a:off x="485775" y="5938838"/>
            <a:ext cx="3690938" cy="933450"/>
          </a:xfrm>
          <a:custGeom>
            <a:avLst/>
            <a:gdLst>
              <a:gd name="T0" fmla="*/ 0 w 5591"/>
              <a:gd name="T1" fmla="*/ 0 h 588"/>
              <a:gd name="T2" fmla="*/ 3802505 w 5591"/>
              <a:gd name="T3" fmla="*/ 0 h 588"/>
              <a:gd name="T4" fmla="*/ 3802505 w 5591"/>
              <a:gd name="T5" fmla="*/ 838200 h 588"/>
              <a:gd name="T6" fmla="*/ 3168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cap="flat" cmpd="sng" algn="ctr">
            <a:noFill/>
            <a:prstDash val="solid"/>
            <a:round/>
            <a:headEnd type="none" w="med" len="med"/>
            <a:tailEnd type="none" w="med" len="med"/>
          </a:ln>
        </p:spPr>
        <p:txBody>
          <a:bodyPr/>
          <a:lstStyle/>
          <a:p>
            <a:endParaRPr lang="en-US"/>
          </a:p>
        </p:txBody>
      </p:sp>
      <p:sp>
        <p:nvSpPr>
          <p:cNvPr id="7" name="Right Triangle 6"/>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p:cNvSpPr>
            <a:spLocks noGrp="1"/>
          </p:cNvSpPr>
          <p:nvPr>
            <p:ph type="dt" sz="half" idx="10"/>
          </p:nvPr>
        </p:nvSpPr>
        <p:spPr/>
        <p:txBody>
          <a:bodyPr/>
          <a:lstStyle>
            <a:lvl1pPr>
              <a:defRPr>
                <a:solidFill>
                  <a:schemeClr val="tx1"/>
                </a:solidFill>
              </a:defRPr>
            </a:lvl1pPr>
            <a:extLst/>
          </a:lstStyle>
          <a:p>
            <a:pPr>
              <a:defRPr/>
            </a:pPr>
            <a:fld id="{E801D71E-C3DB-4B5F-A407-A249F142DAA4}" type="datetime1">
              <a:rPr lang="tr-TR"/>
              <a:pPr>
                <a:defRPr/>
              </a:pPr>
              <a:t>2.12.2020</a:t>
            </a:fld>
            <a:endParaRPr lang="en-US"/>
          </a:p>
        </p:txBody>
      </p:sp>
      <p:sp>
        <p:nvSpPr>
          <p:cNvPr id="12" name="Footer Placeholder 5"/>
          <p:cNvSpPr>
            <a:spLocks noGrp="1"/>
          </p:cNvSpPr>
          <p:nvPr>
            <p:ph type="ftr" sz="quarter" idx="11"/>
          </p:nvPr>
        </p:nvSpPr>
        <p:spPr/>
        <p:txBody>
          <a:bodyPr/>
          <a:lstStyle>
            <a:lvl1pPr>
              <a:defRPr/>
            </a:lvl1pPr>
          </a:lstStyle>
          <a:p>
            <a:r>
              <a:rPr lang="en-US"/>
              <a:t>İnşaat İş Güvenliği</a:t>
            </a:r>
          </a:p>
        </p:txBody>
      </p:sp>
      <p:sp>
        <p:nvSpPr>
          <p:cNvPr id="13" name="Slide Number Placeholder 6"/>
          <p:cNvSpPr>
            <a:spLocks noGrp="1"/>
          </p:cNvSpPr>
          <p:nvPr>
            <p:ph type="sldNum" sz="quarter" idx="12"/>
          </p:nvPr>
        </p:nvSpPr>
        <p:spPr/>
        <p:txBody>
          <a:bodyPr/>
          <a:lstStyle>
            <a:lvl1pPr>
              <a:defRPr>
                <a:solidFill>
                  <a:schemeClr val="tx1"/>
                </a:solidFill>
              </a:defRPr>
            </a:lvl1pPr>
            <a:extLst/>
          </a:lstStyle>
          <a:p>
            <a:pPr>
              <a:defRPr/>
            </a:pPr>
            <a:fld id="{C65A5559-2945-4599-8DF8-D7F586CB1049}"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a:p>
        </p:txBody>
      </p:sp>
      <p:sp>
        <p:nvSpPr>
          <p:cNvPr id="2051" name="Freeform 11"/>
          <p:cNvSpPr>
            <a:spLocks/>
          </p:cNvSpPr>
          <p:nvPr/>
        </p:nvSpPr>
        <p:spPr bwMode="auto">
          <a:xfrm>
            <a:off x="485775" y="5938838"/>
            <a:ext cx="3690938" cy="933450"/>
          </a:xfrm>
          <a:custGeom>
            <a:avLst/>
            <a:gdLst>
              <a:gd name="T0" fmla="*/ 0 w 5591"/>
              <a:gd name="T1" fmla="*/ 0 h 588"/>
              <a:gd name="T2" fmla="*/ 3802505 w 5591"/>
              <a:gd name="T3" fmla="*/ 0 h 588"/>
              <a:gd name="T4" fmla="*/ 3802505 w 5591"/>
              <a:gd name="T5" fmla="*/ 838200 h 588"/>
              <a:gd name="T6" fmla="*/ 3168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cap="flat" cmpd="sng" algn="ctr">
            <a:noFill/>
            <a:prstDash val="solid"/>
            <a:round/>
            <a:headEnd type="none" w="med" len="med"/>
            <a:tailEnd type="none" w="med" len="med"/>
          </a:ln>
        </p:spPr>
        <p:txBody>
          <a:bodyPr/>
          <a:lstStyle/>
          <a:p>
            <a:endParaRPr lang="en-US"/>
          </a:p>
        </p:txBody>
      </p:sp>
      <p:sp>
        <p:nvSpPr>
          <p:cNvPr id="14" name="Right Triangle 13"/>
          <p:cNvSpPr>
            <a:spLocks/>
          </p:cNvSpPr>
          <p:nvPr/>
        </p:nvSpPr>
        <p:spPr bwMode="auto">
          <a:xfrm>
            <a:off x="-6042" y="5791253"/>
            <a:ext cx="3402314" cy="1080868"/>
          </a:xfrm>
          <a:prstGeom prst="rtTriangle">
            <a:avLst/>
          </a:prstGeom>
          <a:blipFill>
            <a:blip r:embed="rId15"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3081" name="Text Placeholder 29"/>
          <p:cNvSpPr>
            <a:spLocks noGrp="1"/>
          </p:cNvSpPr>
          <p:nvPr>
            <p:ph type="body" idx="1"/>
          </p:nvPr>
        </p:nvSpPr>
        <p:spPr bwMode="auto">
          <a:xfrm>
            <a:off x="457200" y="1481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latinLnBrk="0" hangingPunct="1">
              <a:defRPr kumimoji="0" sz="1000">
                <a:solidFill>
                  <a:schemeClr val="tx1"/>
                </a:solidFill>
              </a:defRPr>
            </a:lvl1pPr>
            <a:extLst/>
          </a:lstStyle>
          <a:p>
            <a:pPr>
              <a:defRPr/>
            </a:pPr>
            <a:fld id="{376E1FD9-EB8F-41DA-9311-575945A06759}" type="datetime1">
              <a:rPr lang="tr-TR"/>
              <a:pPr>
                <a:defRPr/>
              </a:pPr>
              <a:t>2.12.2020</a:t>
            </a:fld>
            <a:endParaRPr lang="en-US"/>
          </a:p>
        </p:txBody>
      </p:sp>
      <p:sp>
        <p:nvSpPr>
          <p:cNvPr id="22" name="Footer Placeholder 21"/>
          <p:cNvSpPr>
            <a:spLocks noGrp="1"/>
          </p:cNvSpPr>
          <p:nvPr>
            <p:ph type="ftr" sz="quarter" idx="3"/>
          </p:nvPr>
        </p:nvSpPr>
        <p:spPr>
          <a:xfrm>
            <a:off x="4379913" y="6408738"/>
            <a:ext cx="2351087" cy="365125"/>
          </a:xfrm>
          <a:prstGeom prst="rect">
            <a:avLst/>
          </a:prstGeom>
        </p:spPr>
        <p:txBody>
          <a:bodyPr vert="horz" wrap="square" lIns="91440" tIns="45720" rIns="91440" bIns="45720" numCol="1" anchor="b" anchorCtr="0" compatLnSpc="1">
            <a:prstTxWarp prst="textNoShape">
              <a:avLst/>
            </a:prstTxWarp>
          </a:bodyPr>
          <a:lstStyle>
            <a:lvl1pPr algn="r">
              <a:defRPr sz="1000"/>
            </a:lvl1pPr>
          </a:lstStyle>
          <a:p>
            <a:r>
              <a:rPr lang="en-US"/>
              <a:t>İnşaat İş Güvenliği</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anchor="b"/>
          <a:lstStyle>
            <a:lvl1pPr algn="r" eaLnBrk="1" latinLnBrk="0" hangingPunct="1">
              <a:defRPr kumimoji="0" sz="1000" b="0">
                <a:solidFill>
                  <a:schemeClr val="tx1"/>
                </a:solidFill>
              </a:defRPr>
            </a:lvl1pPr>
            <a:extLst/>
          </a:lstStyle>
          <a:p>
            <a:pPr>
              <a:defRPr/>
            </a:pPr>
            <a:fld id="{F0DAF10B-6A99-4504-B8AD-35099D52032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75" r:id="rId7"/>
    <p:sldLayoutId id="2147483886" r:id="rId8"/>
    <p:sldLayoutId id="2147483887" r:id="rId9"/>
    <p:sldLayoutId id="2147483876" r:id="rId10"/>
    <p:sldLayoutId id="2147483877" r:id="rId11"/>
    <p:sldLayoutId id="2147483878" r:id="rId12"/>
    <p:sldLayoutId id="2147483879" r:id="rId13"/>
  </p:sldLayoutIdLst>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81">
                                            <p:txEl>
                                              <p:pRg st="0" end="0"/>
                                            </p:txEl>
                                          </p:spTgt>
                                        </p:tgtEl>
                                        <p:attrNameLst>
                                          <p:attrName>style.visibility</p:attrName>
                                        </p:attrNameLst>
                                      </p:cBhvr>
                                      <p:to>
                                        <p:strVal val="visible"/>
                                      </p:to>
                                    </p:set>
                                    <p:animEffect transition="in" filter="dissolve">
                                      <p:cBhvr>
                                        <p:cTn id="12" dur="500"/>
                                        <p:tgtEl>
                                          <p:spTgt spid="3081">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081">
                                            <p:txEl>
                                              <p:pRg st="1" end="1"/>
                                            </p:txEl>
                                          </p:spTgt>
                                        </p:tgtEl>
                                        <p:attrNameLst>
                                          <p:attrName>style.visibility</p:attrName>
                                        </p:attrNameLst>
                                      </p:cBhvr>
                                      <p:to>
                                        <p:strVal val="visible"/>
                                      </p:to>
                                    </p:set>
                                    <p:animEffect transition="in" filter="dissolve">
                                      <p:cBhvr>
                                        <p:cTn id="15" dur="500"/>
                                        <p:tgtEl>
                                          <p:spTgt spid="3081">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081">
                                            <p:txEl>
                                              <p:pRg st="2" end="2"/>
                                            </p:txEl>
                                          </p:spTgt>
                                        </p:tgtEl>
                                        <p:attrNameLst>
                                          <p:attrName>style.visibility</p:attrName>
                                        </p:attrNameLst>
                                      </p:cBhvr>
                                      <p:to>
                                        <p:strVal val="visible"/>
                                      </p:to>
                                    </p:set>
                                    <p:animEffect transition="in" filter="dissolve">
                                      <p:cBhvr>
                                        <p:cTn id="18" dur="500"/>
                                        <p:tgtEl>
                                          <p:spTgt spid="3081">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081">
                                            <p:txEl>
                                              <p:pRg st="3" end="3"/>
                                            </p:txEl>
                                          </p:spTgt>
                                        </p:tgtEl>
                                        <p:attrNameLst>
                                          <p:attrName>style.visibility</p:attrName>
                                        </p:attrNameLst>
                                      </p:cBhvr>
                                      <p:to>
                                        <p:strVal val="visible"/>
                                      </p:to>
                                    </p:set>
                                    <p:animEffect transition="in" filter="dissolve">
                                      <p:cBhvr>
                                        <p:cTn id="21" dur="500"/>
                                        <p:tgtEl>
                                          <p:spTgt spid="3081">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081">
                                            <p:txEl>
                                              <p:pRg st="4" end="4"/>
                                            </p:txEl>
                                          </p:spTgt>
                                        </p:tgtEl>
                                        <p:attrNameLst>
                                          <p:attrName>style.visibility</p:attrName>
                                        </p:attrNameLst>
                                      </p:cBhvr>
                                      <p:to>
                                        <p:strVal val="visible"/>
                                      </p:to>
                                    </p:set>
                                    <p:animEffect transition="in" filter="dissolve">
                                      <p:cBhvr>
                                        <p:cTn id="24" dur="500"/>
                                        <p:tgtEl>
                                          <p:spTgt spid="308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81" grpId="0" build="p">
        <p:tmplLst>
          <p:tmpl lvl="1">
            <p:tnLst>
              <p:par>
                <p:cTn presetID="9" presetClass="entr" presetSubtype="0" fill="hold" nodeType="clickEffect">
                  <p:stCondLst>
                    <p:cond delay="0"/>
                  </p:stCondLst>
                  <p:childTnLst>
                    <p:set>
                      <p:cBhvr>
                        <p:cTn dur="1" fill="hold">
                          <p:stCondLst>
                            <p:cond delay="0"/>
                          </p:stCondLst>
                        </p:cTn>
                        <p:tgtEl>
                          <p:spTgt spid="3081"/>
                        </p:tgtEl>
                        <p:attrNameLst>
                          <p:attrName>style.visibility</p:attrName>
                        </p:attrNameLst>
                      </p:cBhvr>
                      <p:to>
                        <p:strVal val="visible"/>
                      </p:to>
                    </p:set>
                    <p:animEffect transition="in" filter="dissolve">
                      <p:cBhvr>
                        <p:cTn dur="500"/>
                        <p:tgtEl>
                          <p:spTgt spid="3081"/>
                        </p:tgtEl>
                      </p:cBhvr>
                    </p:animEffect>
                  </p:childTnLst>
                </p:cTn>
              </p:par>
            </p:tnLst>
          </p:tmpl>
          <p:tmpl lvl="2">
            <p:tnLst>
              <p:par>
                <p:cTn presetID="9" presetClass="entr" presetSubtype="0" fill="hold" nodeType="withEffect">
                  <p:stCondLst>
                    <p:cond delay="0"/>
                  </p:stCondLst>
                  <p:childTnLst>
                    <p:set>
                      <p:cBhvr>
                        <p:cTn dur="1" fill="hold">
                          <p:stCondLst>
                            <p:cond delay="0"/>
                          </p:stCondLst>
                        </p:cTn>
                        <p:tgtEl>
                          <p:spTgt spid="3081"/>
                        </p:tgtEl>
                        <p:attrNameLst>
                          <p:attrName>style.visibility</p:attrName>
                        </p:attrNameLst>
                      </p:cBhvr>
                      <p:to>
                        <p:strVal val="visible"/>
                      </p:to>
                    </p:set>
                    <p:animEffect transition="in" filter="dissolve">
                      <p:cBhvr>
                        <p:cTn dur="500"/>
                        <p:tgtEl>
                          <p:spTgt spid="3081"/>
                        </p:tgtEl>
                      </p:cBhvr>
                    </p:animEffect>
                  </p:childTnLst>
                </p:cTn>
              </p:par>
            </p:tnLst>
          </p:tmpl>
          <p:tmpl lvl="3">
            <p:tnLst>
              <p:par>
                <p:cTn presetID="9" presetClass="entr" presetSubtype="0" fill="hold" nodeType="withEffect">
                  <p:stCondLst>
                    <p:cond delay="0"/>
                  </p:stCondLst>
                  <p:childTnLst>
                    <p:set>
                      <p:cBhvr>
                        <p:cTn dur="1" fill="hold">
                          <p:stCondLst>
                            <p:cond delay="0"/>
                          </p:stCondLst>
                        </p:cTn>
                        <p:tgtEl>
                          <p:spTgt spid="3081"/>
                        </p:tgtEl>
                        <p:attrNameLst>
                          <p:attrName>style.visibility</p:attrName>
                        </p:attrNameLst>
                      </p:cBhvr>
                      <p:to>
                        <p:strVal val="visible"/>
                      </p:to>
                    </p:set>
                    <p:animEffect transition="in" filter="dissolve">
                      <p:cBhvr>
                        <p:cTn dur="500"/>
                        <p:tgtEl>
                          <p:spTgt spid="3081"/>
                        </p:tgtEl>
                      </p:cBhvr>
                    </p:animEffect>
                  </p:childTnLst>
                </p:cTn>
              </p:par>
            </p:tnLst>
          </p:tmpl>
          <p:tmpl lvl="4">
            <p:tnLst>
              <p:par>
                <p:cTn presetID="9" presetClass="entr" presetSubtype="0" fill="hold" nodeType="withEffect">
                  <p:stCondLst>
                    <p:cond delay="0"/>
                  </p:stCondLst>
                  <p:childTnLst>
                    <p:set>
                      <p:cBhvr>
                        <p:cTn dur="1" fill="hold">
                          <p:stCondLst>
                            <p:cond delay="0"/>
                          </p:stCondLst>
                        </p:cTn>
                        <p:tgtEl>
                          <p:spTgt spid="3081"/>
                        </p:tgtEl>
                        <p:attrNameLst>
                          <p:attrName>style.visibility</p:attrName>
                        </p:attrNameLst>
                      </p:cBhvr>
                      <p:to>
                        <p:strVal val="visible"/>
                      </p:to>
                    </p:set>
                    <p:animEffect transition="in" filter="dissolve">
                      <p:cBhvr>
                        <p:cTn dur="500"/>
                        <p:tgtEl>
                          <p:spTgt spid="3081"/>
                        </p:tgtEl>
                      </p:cBhvr>
                    </p:animEffect>
                  </p:childTnLst>
                </p:cTn>
              </p:par>
            </p:tnLst>
          </p:tmpl>
          <p:tmpl lvl="5">
            <p:tnLst>
              <p:par>
                <p:cTn presetID="9" presetClass="entr" presetSubtype="0" fill="hold" nodeType="withEffect">
                  <p:stCondLst>
                    <p:cond delay="0"/>
                  </p:stCondLst>
                  <p:childTnLst>
                    <p:set>
                      <p:cBhvr>
                        <p:cTn dur="1" fill="hold">
                          <p:stCondLst>
                            <p:cond delay="0"/>
                          </p:stCondLst>
                        </p:cTn>
                        <p:tgtEl>
                          <p:spTgt spid="3081"/>
                        </p:tgtEl>
                        <p:attrNameLst>
                          <p:attrName>style.visibility</p:attrName>
                        </p:attrNameLst>
                      </p:cBhvr>
                      <p:to>
                        <p:strVal val="visible"/>
                      </p:to>
                    </p:set>
                    <p:animEffect transition="in" filter="dissolve">
                      <p:cBhvr>
                        <p:cTn dur="500"/>
                        <p:tgtEl>
                          <p:spTgt spid="3081"/>
                        </p:tgtEl>
                      </p:cBhvr>
                    </p:animEffect>
                  </p:childTnLst>
                </p:cTn>
              </p:par>
            </p:tnLst>
          </p:tmpl>
        </p:tmplLst>
      </p:bldP>
    </p:bldLst>
  </p:timing>
  <p:hf hdr="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notesSlide" Target="../notesSlides/notesSlide7.xml"/><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png"/><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ideo" Target="file:///C:\Documents%20and%20Settings\Selim%20Baradan\Desktop\ELIT\Big_Blue_Crane_Coming_Down.avi" TargetMode="Externa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70" name="Rectangle 10"/>
          <p:cNvSpPr>
            <a:spLocks noGrp="1"/>
          </p:cNvSpPr>
          <p:nvPr>
            <p:ph type="subTitle" idx="4294967295"/>
          </p:nvPr>
        </p:nvSpPr>
        <p:spPr>
          <a:xfrm>
            <a:off x="0" y="2667000"/>
            <a:ext cx="3227173" cy="1752600"/>
          </a:xfrm>
        </p:spPr>
        <p:txBody>
          <a:bodyPr/>
          <a:lstStyle/>
          <a:p>
            <a:pPr marL="109538" indent="0">
              <a:lnSpc>
                <a:spcPct val="80000"/>
              </a:lnSpc>
              <a:buFont typeface="Wingdings 3" pitchFamily="18" charset="2"/>
              <a:buNone/>
            </a:pPr>
            <a:r>
              <a:rPr lang="tr-TR" sz="2300" dirty="0"/>
              <a:t>Doç. Dr.</a:t>
            </a:r>
          </a:p>
          <a:p>
            <a:pPr marL="109538" indent="0">
              <a:lnSpc>
                <a:spcPct val="80000"/>
              </a:lnSpc>
              <a:buFont typeface="Wingdings 3" pitchFamily="18" charset="2"/>
              <a:buNone/>
            </a:pPr>
            <a:r>
              <a:rPr lang="tr-TR" sz="2300" dirty="0"/>
              <a:t>Selim Baradan</a:t>
            </a:r>
          </a:p>
          <a:p>
            <a:pPr marL="109538" indent="0">
              <a:lnSpc>
                <a:spcPct val="80000"/>
              </a:lnSpc>
              <a:buFont typeface="Wingdings 3" pitchFamily="18" charset="2"/>
              <a:buNone/>
            </a:pPr>
            <a:endParaRPr lang="tr-TR" sz="2300" dirty="0"/>
          </a:p>
          <a:p>
            <a:pPr marL="109538" indent="0">
              <a:lnSpc>
                <a:spcPct val="80000"/>
              </a:lnSpc>
              <a:buFont typeface="Wingdings 3" pitchFamily="18" charset="2"/>
              <a:buNone/>
            </a:pPr>
            <a:r>
              <a:rPr lang="tr-TR" sz="2300" dirty="0"/>
              <a:t>Ege Üniversitesi </a:t>
            </a:r>
          </a:p>
          <a:p>
            <a:pPr marL="109538" indent="0">
              <a:lnSpc>
                <a:spcPct val="80000"/>
              </a:lnSpc>
              <a:buFont typeface="Wingdings 3" pitchFamily="18" charset="2"/>
              <a:buNone/>
            </a:pPr>
            <a:r>
              <a:rPr lang="tr-TR" sz="2300" dirty="0"/>
              <a:t>İnşaat Mühendisliği Bölümü</a:t>
            </a:r>
            <a:endParaRPr lang="en-US" sz="2300" dirty="0"/>
          </a:p>
        </p:txBody>
      </p:sp>
      <p:sp>
        <p:nvSpPr>
          <p:cNvPr id="13315" name="Date Placeholder 5"/>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96494D5C-C029-463E-94A6-95940A1C0E9D}" type="datetime1">
              <a:rPr lang="tr-TR" smtClean="0"/>
              <a:pPr/>
              <a:t>2.12.2020</a:t>
            </a:fld>
            <a:endParaRPr lang="en-US"/>
          </a:p>
        </p:txBody>
      </p:sp>
      <p:sp>
        <p:nvSpPr>
          <p:cNvPr id="13316" name="Slide Number Placeholder 6"/>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C7706503-EBD2-459B-AB63-5C868B23745B}" type="slidenum">
              <a:rPr lang="en-US" smtClean="0"/>
              <a:pPr/>
              <a:t>1</a:t>
            </a:fld>
            <a:endParaRPr lang="en-US"/>
          </a:p>
        </p:txBody>
      </p:sp>
      <p:sp>
        <p:nvSpPr>
          <p:cNvPr id="13317" name="Footer Placeholder 5"/>
          <p:cNvSpPr>
            <a:spLocks noGrp="1"/>
          </p:cNvSpPr>
          <p:nvPr>
            <p:ph type="ftr" sz="quarter" idx="11"/>
          </p:nvPr>
        </p:nvSpPr>
        <p:spPr bwMode="auto">
          <a:noFill/>
          <a:ln>
            <a:miter lim="800000"/>
            <a:headEnd/>
            <a:tailEnd/>
          </a:ln>
        </p:spPr>
        <p:txBody>
          <a:bodyPr/>
          <a:lstStyle/>
          <a:p>
            <a:r>
              <a:rPr lang="en-US"/>
              <a:t>İnşaat İş Güvenliği</a:t>
            </a:r>
          </a:p>
        </p:txBody>
      </p:sp>
      <p:sp>
        <p:nvSpPr>
          <p:cNvPr id="15371" name="Rectangle 11"/>
          <p:cNvSpPr>
            <a:spLocks noGrp="1"/>
          </p:cNvSpPr>
          <p:nvPr>
            <p:ph type="ctrTitle" idx="4294967295"/>
          </p:nvPr>
        </p:nvSpPr>
        <p:spPr bwMode="auto">
          <a:xfrm>
            <a:off x="685800" y="282574"/>
            <a:ext cx="7772400" cy="1470025"/>
          </a:xfrm>
        </p:spPr>
        <p:txBody>
          <a:bodyPr wrap="square" lIns="91440" tIns="45720" rIns="91440" bIns="45720" numCol="1" anchorCtr="0" compatLnSpc="1">
            <a:prstTxWarp prst="textNoShape">
              <a:avLst/>
            </a:prstTxWarp>
            <a:normAutofit/>
          </a:bodyPr>
          <a:lstStyle/>
          <a:p>
            <a:pPr algn="ctr">
              <a:defRPr/>
            </a:pPr>
            <a:r>
              <a:rPr lang="tr-TR" sz="4400" dirty="0">
                <a:effectLst/>
              </a:rPr>
              <a:t>İNŞAAT SEKTÖRÜNDEKİ DİĞER TEHLİKELER</a:t>
            </a:r>
            <a:endParaRPr lang="en-US" dirty="0">
              <a:effectLst/>
            </a:endParaRPr>
          </a:p>
        </p:txBody>
      </p:sp>
      <p:pic>
        <p:nvPicPr>
          <p:cNvPr id="11" name="Picture 4" descr="C:\PROJELER\BEYOGLU\ORTAK__B\ykb_ortak\Saha_Foto\2012\01_ocak\260112\IMG_0800.JPG"/>
          <p:cNvPicPr>
            <a:picLocks noChangeAspect="1" noChangeArrowheads="1"/>
          </p:cNvPicPr>
          <p:nvPr/>
        </p:nvPicPr>
        <p:blipFill>
          <a:blip r:embed="rId2" cstate="print"/>
          <a:srcRect/>
          <a:stretch>
            <a:fillRect/>
          </a:stretch>
        </p:blipFill>
        <p:spPr bwMode="auto">
          <a:xfrm>
            <a:off x="3581400" y="1752599"/>
            <a:ext cx="5562600" cy="4265613"/>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370">
                                            <p:txEl>
                                              <p:pRg st="0" end="0"/>
                                            </p:txEl>
                                          </p:spTgt>
                                        </p:tgtEl>
                                        <p:attrNameLst>
                                          <p:attrName>style.visibility</p:attrName>
                                        </p:attrNameLst>
                                      </p:cBhvr>
                                      <p:to>
                                        <p:strVal val="visible"/>
                                      </p:to>
                                    </p:set>
                                    <p:animEffect transition="in" filter="dissolve">
                                      <p:cBhvr>
                                        <p:cTn id="7" dur="500"/>
                                        <p:tgtEl>
                                          <p:spTgt spid="15370">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370">
                                            <p:txEl>
                                              <p:pRg st="1" end="1"/>
                                            </p:txEl>
                                          </p:spTgt>
                                        </p:tgtEl>
                                        <p:attrNameLst>
                                          <p:attrName>style.visibility</p:attrName>
                                        </p:attrNameLst>
                                      </p:cBhvr>
                                      <p:to>
                                        <p:strVal val="visible"/>
                                      </p:to>
                                    </p:set>
                                    <p:animEffect transition="in" filter="dissolve">
                                      <p:cBhvr>
                                        <p:cTn id="10" dur="500"/>
                                        <p:tgtEl>
                                          <p:spTgt spid="15370">
                                            <p:txEl>
                                              <p:pRg st="1" end="1"/>
                                            </p:txEl>
                                          </p:spTgt>
                                        </p:tgtEl>
                                      </p:cBhvr>
                                    </p:animEffect>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5370">
                                            <p:txEl>
                                              <p:pRg st="3" end="3"/>
                                            </p:txEl>
                                          </p:spTgt>
                                        </p:tgtEl>
                                        <p:attrNameLst>
                                          <p:attrName>style.visibility</p:attrName>
                                        </p:attrNameLst>
                                      </p:cBhvr>
                                      <p:to>
                                        <p:strVal val="visible"/>
                                      </p:to>
                                    </p:set>
                                    <p:animEffect transition="in" filter="dissolve">
                                      <p:cBhvr>
                                        <p:cTn id="14" dur="500"/>
                                        <p:tgtEl>
                                          <p:spTgt spid="15370">
                                            <p:txEl>
                                              <p:pRg st="3" end="3"/>
                                            </p:txEl>
                                          </p:spTgt>
                                        </p:tgtEl>
                                      </p:cBhvr>
                                    </p:animEffect>
                                  </p:childTnLst>
                                </p:cTn>
                              </p:par>
                            </p:childTnLst>
                          </p:cTn>
                        </p:par>
                        <p:par>
                          <p:cTn id="15" fill="hold" nodeType="afterGroup">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15370">
                                            <p:txEl>
                                              <p:pRg st="4" end="4"/>
                                            </p:txEl>
                                          </p:spTgt>
                                        </p:tgtEl>
                                        <p:attrNameLst>
                                          <p:attrName>style.visibility</p:attrName>
                                        </p:attrNameLst>
                                      </p:cBhvr>
                                      <p:to>
                                        <p:strVal val="visible"/>
                                      </p:to>
                                    </p:set>
                                    <p:animEffect transition="in" filter="dissolve">
                                      <p:cBhvr>
                                        <p:cTn id="18" dur="500"/>
                                        <p:tgtEl>
                                          <p:spTgt spid="1537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0"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Date Placeholder 1"/>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CDA079E3-88BC-4F74-98EF-2F0C92155CEB}" type="datetime1">
              <a:rPr lang="tr-TR" smtClean="0"/>
              <a:pPr/>
              <a:t>2.12.2020</a:t>
            </a:fld>
            <a:endParaRPr lang="en-US"/>
          </a:p>
        </p:txBody>
      </p:sp>
      <p:sp>
        <p:nvSpPr>
          <p:cNvPr id="165891" name="Footer Placeholder 2"/>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a:t>İnşaat İş Güvenliği</a:t>
            </a:r>
          </a:p>
        </p:txBody>
      </p:sp>
      <p:sp>
        <p:nvSpPr>
          <p:cNvPr id="165892" name="Slide Number Placeholder 3"/>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77ABDEF2-D621-484F-A5D5-00911144A8B1}" type="slidenum">
              <a:rPr lang="en-US" smtClean="0"/>
              <a:pPr/>
              <a:t>10</a:t>
            </a:fld>
            <a:endParaRPr lang="en-US"/>
          </a:p>
        </p:txBody>
      </p:sp>
      <p:pic>
        <p:nvPicPr>
          <p:cNvPr id="165893" name="Picture 2"/>
          <p:cNvPicPr>
            <a:picLocks noChangeAspect="1" noChangeArrowheads="1"/>
          </p:cNvPicPr>
          <p:nvPr/>
        </p:nvPicPr>
        <p:blipFill>
          <a:blip r:embed="rId3" cstate="print"/>
          <a:srcRect/>
          <a:stretch>
            <a:fillRect/>
          </a:stretch>
        </p:blipFill>
        <p:spPr bwMode="auto">
          <a:xfrm>
            <a:off x="5562600" y="152400"/>
            <a:ext cx="3124200" cy="2743200"/>
          </a:xfrm>
          <a:prstGeom prst="rect">
            <a:avLst/>
          </a:prstGeom>
          <a:noFill/>
          <a:ln w="9525">
            <a:noFill/>
            <a:miter lim="800000"/>
            <a:headEnd/>
            <a:tailEnd/>
          </a:ln>
        </p:spPr>
      </p:pic>
      <p:pic>
        <p:nvPicPr>
          <p:cNvPr id="165894" name="Picture 3"/>
          <p:cNvPicPr>
            <a:picLocks noChangeAspect="1" noChangeArrowheads="1"/>
          </p:cNvPicPr>
          <p:nvPr/>
        </p:nvPicPr>
        <p:blipFill>
          <a:blip r:embed="rId4" cstate="print"/>
          <a:srcRect/>
          <a:stretch>
            <a:fillRect/>
          </a:stretch>
        </p:blipFill>
        <p:spPr bwMode="auto">
          <a:xfrm>
            <a:off x="838200" y="1981200"/>
            <a:ext cx="3124200" cy="2743200"/>
          </a:xfrm>
          <a:prstGeom prst="rect">
            <a:avLst/>
          </a:prstGeom>
          <a:noFill/>
          <a:ln w="9525">
            <a:noFill/>
            <a:miter lim="800000"/>
            <a:headEnd/>
            <a:tailEnd/>
          </a:ln>
        </p:spPr>
      </p:pic>
      <p:pic>
        <p:nvPicPr>
          <p:cNvPr id="165895" name="Picture 4"/>
          <p:cNvPicPr>
            <a:picLocks noChangeAspect="1" noChangeArrowheads="1"/>
          </p:cNvPicPr>
          <p:nvPr/>
        </p:nvPicPr>
        <p:blipFill>
          <a:blip r:embed="rId5" cstate="print"/>
          <a:srcRect/>
          <a:stretch>
            <a:fillRect/>
          </a:stretch>
        </p:blipFill>
        <p:spPr bwMode="auto">
          <a:xfrm>
            <a:off x="4572000" y="3352800"/>
            <a:ext cx="3238500" cy="2743200"/>
          </a:xfrm>
          <a:prstGeom prst="rect">
            <a:avLst/>
          </a:prstGeom>
          <a:noFill/>
          <a:ln w="9525">
            <a:noFill/>
            <a:miter lim="800000"/>
            <a:headEnd/>
            <a:tailEnd/>
          </a:ln>
        </p:spPr>
      </p:pic>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AACCBD80-6FF9-4FEE-AC52-C9B3F9A4C19C}" type="datetime1">
              <a:rPr lang="tr-TR" smtClean="0"/>
              <a:pPr/>
              <a:t>2.12.2020</a:t>
            </a:fld>
            <a:endParaRPr lang="en-US"/>
          </a:p>
        </p:txBody>
      </p:sp>
      <p:sp>
        <p:nvSpPr>
          <p:cNvPr id="166915" name="Footer Placeholder 4"/>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a:t>İnşaat İş Güvenliği</a:t>
            </a:r>
          </a:p>
        </p:txBody>
      </p:sp>
      <p:sp>
        <p:nvSpPr>
          <p:cNvPr id="166916"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AB5F2E8A-64D1-4F6F-8A85-68ADC7A630C4}" type="slidenum">
              <a:rPr lang="en-US" smtClean="0"/>
              <a:pPr/>
              <a:t>11</a:t>
            </a:fld>
            <a:endParaRPr lang="en-US"/>
          </a:p>
        </p:txBody>
      </p:sp>
      <p:sp>
        <p:nvSpPr>
          <p:cNvPr id="166922" name="Rectangle 10"/>
          <p:cNvSpPr>
            <a:spLocks noGrp="1"/>
          </p:cNvSpPr>
          <p:nvPr>
            <p:ph type="title" idx="4294967295"/>
          </p:nvPr>
        </p:nvSpPr>
        <p:spPr bwMode="auto">
          <a:noFill/>
        </p:spPr>
        <p:txBody>
          <a:bodyPr wrap="square" lIns="91440" tIns="45720" rIns="91440" bIns="45720" numCol="1" anchorCtr="0" compatLnSpc="1">
            <a:prstTxWarp prst="textNoShape">
              <a:avLst/>
            </a:prstTxWarp>
          </a:bodyPr>
          <a:lstStyle/>
          <a:p>
            <a:r>
              <a:rPr lang="tr-TR">
                <a:effectLst/>
              </a:rPr>
              <a:t>KURŞUN</a:t>
            </a:r>
            <a:endParaRPr lang="en-US">
              <a:effectLst/>
            </a:endParaRPr>
          </a:p>
        </p:txBody>
      </p:sp>
      <p:sp>
        <p:nvSpPr>
          <p:cNvPr id="166918" name="Rectangle 3"/>
          <p:cNvSpPr>
            <a:spLocks noGrp="1" noChangeArrowheads="1"/>
          </p:cNvSpPr>
          <p:nvPr>
            <p:ph type="body" idx="1"/>
          </p:nvPr>
        </p:nvSpPr>
        <p:spPr/>
        <p:txBody>
          <a:bodyPr/>
          <a:lstStyle/>
          <a:p>
            <a:pPr marL="469900" indent="-469900" eaLnBrk="1" hangingPunct="1">
              <a:lnSpc>
                <a:spcPct val="80000"/>
              </a:lnSpc>
            </a:pPr>
            <a:r>
              <a:rPr lang="tr-TR" sz="2800"/>
              <a:t>Kurşun yutulduğu veya solunduğu zaman zehirli bir maddedir</a:t>
            </a:r>
          </a:p>
          <a:p>
            <a:pPr marL="469900" indent="-469900" eaLnBrk="1" hangingPunct="1">
              <a:lnSpc>
                <a:spcPct val="80000"/>
              </a:lnSpc>
            </a:pPr>
            <a:r>
              <a:rPr lang="tr-TR" sz="2800"/>
              <a:t>Sinir sistemi, kalp ve damarlara, üreme sistemine, böbreklere zarar verir</a:t>
            </a:r>
          </a:p>
          <a:p>
            <a:pPr marL="469900" indent="-469900" eaLnBrk="1" hangingPunct="1">
              <a:lnSpc>
                <a:spcPct val="80000"/>
              </a:lnSpc>
            </a:pPr>
            <a:r>
              <a:rPr lang="tr-TR" sz="2800"/>
              <a:t>Çocukların gelişimine zarar verir</a:t>
            </a:r>
          </a:p>
          <a:p>
            <a:pPr marL="469900" indent="-469900" eaLnBrk="1" hangingPunct="1">
              <a:lnSpc>
                <a:spcPct val="80000"/>
              </a:lnSpc>
            </a:pPr>
            <a:r>
              <a:rPr lang="tr-TR" sz="2800"/>
              <a:t>Kurşun-tabanlı boyalar, yumuşak lehim, çatılar, pervazlar, elektrik kablo boruları</a:t>
            </a:r>
          </a:p>
          <a:p>
            <a:pPr marL="469900" indent="-469900" eaLnBrk="1" hangingPunct="1">
              <a:lnSpc>
                <a:spcPct val="80000"/>
              </a:lnSpc>
            </a:pPr>
            <a:r>
              <a:rPr lang="tr-TR" sz="2800"/>
              <a:t>En çok tesisatçılar, kaynakçılar, ve boyacılar maruz kalır</a:t>
            </a:r>
          </a:p>
          <a:p>
            <a:pPr marL="469900" indent="-469900" eaLnBrk="1" hangingPunct="1">
              <a:lnSpc>
                <a:spcPct val="80000"/>
              </a:lnSpc>
            </a:pPr>
            <a:r>
              <a:rPr lang="tr-TR" sz="2800"/>
              <a:t>Boya sökme işlemlerinde ve yıkım sırasında risk yüksek</a:t>
            </a:r>
            <a:endParaRPr lang="en-US" sz="2800"/>
          </a:p>
        </p:txBody>
      </p:sp>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46C689B4-B4C7-452E-B477-0BA2B6C3E403}" type="datetime1">
              <a:rPr lang="tr-TR" smtClean="0"/>
              <a:pPr/>
              <a:t>2.12.2020</a:t>
            </a:fld>
            <a:endParaRPr lang="en-US"/>
          </a:p>
        </p:txBody>
      </p:sp>
      <p:sp>
        <p:nvSpPr>
          <p:cNvPr id="167939" name="Footer Placeholder 4"/>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a:t>İnşaat İş Güvenliği</a:t>
            </a:r>
          </a:p>
        </p:txBody>
      </p:sp>
      <p:sp>
        <p:nvSpPr>
          <p:cNvPr id="167940"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BA01477E-AD34-414B-97EE-5B73932CCB38}" type="slidenum">
              <a:rPr lang="en-US" smtClean="0"/>
              <a:pPr/>
              <a:t>12</a:t>
            </a:fld>
            <a:endParaRPr lang="en-US"/>
          </a:p>
        </p:txBody>
      </p:sp>
      <p:sp>
        <p:nvSpPr>
          <p:cNvPr id="167946" name="Rectangle 10"/>
          <p:cNvSpPr>
            <a:spLocks noGrp="1"/>
          </p:cNvSpPr>
          <p:nvPr>
            <p:ph type="title" idx="4294967295"/>
          </p:nvPr>
        </p:nvSpPr>
        <p:spPr bwMode="auto">
          <a:noFill/>
        </p:spPr>
        <p:txBody>
          <a:bodyPr wrap="square" lIns="91440" tIns="45720" rIns="91440" bIns="45720" numCol="1" anchorCtr="0" compatLnSpc="1">
            <a:prstTxWarp prst="textNoShape">
              <a:avLst/>
            </a:prstTxWarp>
          </a:bodyPr>
          <a:lstStyle/>
          <a:p>
            <a:r>
              <a:rPr lang="tr-TR">
                <a:effectLst/>
              </a:rPr>
              <a:t>Kurşun</a:t>
            </a:r>
            <a:endParaRPr lang="en-US">
              <a:effectLst/>
            </a:endParaRPr>
          </a:p>
        </p:txBody>
      </p:sp>
      <p:sp>
        <p:nvSpPr>
          <p:cNvPr id="167942" name="Rectangle 3"/>
          <p:cNvSpPr>
            <a:spLocks noGrp="1" noChangeArrowheads="1"/>
          </p:cNvSpPr>
          <p:nvPr>
            <p:ph type="body" idx="1"/>
          </p:nvPr>
        </p:nvSpPr>
        <p:spPr/>
        <p:txBody>
          <a:bodyPr/>
          <a:lstStyle/>
          <a:p>
            <a:pPr marL="469900" indent="-469900" eaLnBrk="1" hangingPunct="1"/>
            <a:r>
              <a:rPr lang="tr-TR"/>
              <a:t>PEL 50 mg / m</a:t>
            </a:r>
            <a:r>
              <a:rPr lang="tr-TR" baseline="30000"/>
              <a:t>3</a:t>
            </a:r>
            <a:r>
              <a:rPr lang="tr-TR"/>
              <a:t>, 8 TWA	</a:t>
            </a:r>
          </a:p>
          <a:p>
            <a:pPr marL="908050" lvl="1" indent="-436563" eaLnBrk="1" hangingPunct="1"/>
            <a:r>
              <a:rPr lang="tr-TR"/>
              <a:t>OSHA </a:t>
            </a:r>
            <a:r>
              <a:rPr lang="en-US"/>
              <a:t>29 CFR 1926.</a:t>
            </a:r>
            <a:r>
              <a:rPr lang="tr-TR"/>
              <a:t>62</a:t>
            </a:r>
          </a:p>
          <a:p>
            <a:pPr marL="469900" indent="-469900" eaLnBrk="1" hangingPunct="1"/>
            <a:r>
              <a:rPr lang="tr-TR"/>
              <a:t>HEPA vakum sistemleri, havalandırma, farklı malzeme seçimi, hijyen</a:t>
            </a:r>
          </a:p>
          <a:p>
            <a:pPr marL="469900" indent="-469900" eaLnBrk="1" hangingPunct="1"/>
            <a:r>
              <a:rPr lang="tr-TR"/>
              <a:t>Kişisel koruyucular (koruyucu giysiler, solunum cihazları, eldivenler, vb.)</a:t>
            </a:r>
            <a:endParaRPr lang="en-US"/>
          </a:p>
        </p:txBody>
      </p:sp>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Date Placeholder 5"/>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96494D5C-C029-463E-94A6-95940A1C0E9D}" type="datetime1">
              <a:rPr lang="tr-TR" smtClean="0"/>
              <a:pPr/>
              <a:t>2.12.2020</a:t>
            </a:fld>
            <a:endParaRPr lang="en-US"/>
          </a:p>
        </p:txBody>
      </p:sp>
      <p:sp>
        <p:nvSpPr>
          <p:cNvPr id="13316" name="Slide Number Placeholder 6"/>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C7706503-EBD2-459B-AB63-5C868B23745B}" type="slidenum">
              <a:rPr lang="en-US" smtClean="0"/>
              <a:pPr/>
              <a:t>13</a:t>
            </a:fld>
            <a:endParaRPr lang="en-US"/>
          </a:p>
        </p:txBody>
      </p:sp>
      <p:sp>
        <p:nvSpPr>
          <p:cNvPr id="13317" name="Footer Placeholder 5"/>
          <p:cNvSpPr>
            <a:spLocks noGrp="1"/>
          </p:cNvSpPr>
          <p:nvPr>
            <p:ph type="ftr" sz="quarter" idx="11"/>
          </p:nvPr>
        </p:nvSpPr>
        <p:spPr bwMode="auto">
          <a:noFill/>
          <a:ln>
            <a:miter lim="800000"/>
            <a:headEnd/>
            <a:tailEnd/>
          </a:ln>
        </p:spPr>
        <p:txBody>
          <a:bodyPr/>
          <a:lstStyle/>
          <a:p>
            <a:r>
              <a:rPr lang="en-US"/>
              <a:t>İnşaat İş Güvenliği</a:t>
            </a:r>
          </a:p>
        </p:txBody>
      </p:sp>
      <p:sp>
        <p:nvSpPr>
          <p:cNvPr id="15371" name="Rectangle 11"/>
          <p:cNvSpPr>
            <a:spLocks noGrp="1"/>
          </p:cNvSpPr>
          <p:nvPr>
            <p:ph type="ctrTitle" idx="4294967295"/>
          </p:nvPr>
        </p:nvSpPr>
        <p:spPr bwMode="auto">
          <a:xfrm>
            <a:off x="685800" y="1143000"/>
            <a:ext cx="7772400" cy="1470025"/>
          </a:xfrm>
        </p:spPr>
        <p:txBody>
          <a:bodyPr wrap="square" lIns="91440" tIns="45720" rIns="91440" bIns="45720" numCol="1" anchorCtr="0" compatLnSpc="1">
            <a:prstTxWarp prst="textNoShape">
              <a:avLst/>
            </a:prstTxWarp>
            <a:normAutofit/>
          </a:bodyPr>
          <a:lstStyle/>
          <a:p>
            <a:pPr algn="ctr">
              <a:defRPr/>
            </a:pPr>
            <a:r>
              <a:rPr lang="tr-TR" sz="4400" dirty="0">
                <a:effectLst/>
              </a:rPr>
              <a:t>YAPI MAKİNELERİNDE İŞ GÜVENLİĞİ</a:t>
            </a:r>
            <a:endParaRPr lang="en-US" dirty="0">
              <a:effectLst/>
            </a:endParaRPr>
          </a:p>
        </p:txBody>
      </p:sp>
      <p:pic>
        <p:nvPicPr>
          <p:cNvPr id="9" name="Picture 4"/>
          <p:cNvPicPr>
            <a:picLocks noChangeAspect="1" noChangeArrowheads="1"/>
          </p:cNvPicPr>
          <p:nvPr/>
        </p:nvPicPr>
        <p:blipFill>
          <a:blip r:embed="rId2" cstate="print"/>
          <a:srcRect/>
          <a:stretch>
            <a:fillRect/>
          </a:stretch>
        </p:blipFill>
        <p:spPr bwMode="auto">
          <a:xfrm>
            <a:off x="5029200" y="2603132"/>
            <a:ext cx="4114800" cy="2716581"/>
          </a:xfrm>
          <a:prstGeom prst="rect">
            <a:avLst/>
          </a:prstGeom>
          <a:noFill/>
          <a:ln w="9525">
            <a:noFill/>
            <a:miter lim="800000"/>
            <a:headEnd/>
            <a:tailEnd/>
          </a:ln>
        </p:spPr>
      </p:pic>
    </p:spTree>
    <p:extLst>
      <p:ext uri="{BB962C8B-B14F-4D97-AF65-F5344CB8AC3E}">
        <p14:creationId xmlns:p14="http://schemas.microsoft.com/office/powerpoint/2010/main" val="1009647648"/>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221AE992-9877-4774-B1F4-9B728913633E}" type="datetime1">
              <a:rPr lang="tr-TR" smtClean="0"/>
              <a:pPr/>
              <a:t>2.12.2020</a:t>
            </a:fld>
            <a:endParaRPr lang="en-US"/>
          </a:p>
        </p:txBody>
      </p:sp>
      <p:sp>
        <p:nvSpPr>
          <p:cNvPr id="129027" name="Footer Placeholder 4"/>
          <p:cNvSpPr>
            <a:spLocks noGrp="1"/>
          </p:cNvSpPr>
          <p:nvPr>
            <p:ph type="ftr" sz="quarter" idx="11"/>
          </p:nvPr>
        </p:nvSpPr>
        <p:spPr bwMode="auto">
          <a:noFill/>
          <a:ln>
            <a:miter lim="800000"/>
            <a:headEnd/>
            <a:tailEnd/>
          </a:ln>
        </p:spPr>
        <p:txBody>
          <a:bodyPr/>
          <a:lstStyle/>
          <a:p>
            <a:r>
              <a:rPr lang="en-US"/>
              <a:t>İnşaat İş Güvenliği</a:t>
            </a:r>
          </a:p>
        </p:txBody>
      </p:sp>
      <p:sp>
        <p:nvSpPr>
          <p:cNvPr id="129028"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9CD25B5F-1F52-4665-A0AA-B989886C47A1}" type="slidenum">
              <a:rPr lang="en-US" smtClean="0"/>
              <a:pPr/>
              <a:t>14</a:t>
            </a:fld>
            <a:endParaRPr lang="en-US"/>
          </a:p>
        </p:txBody>
      </p:sp>
      <p:sp>
        <p:nvSpPr>
          <p:cNvPr id="117769" name="Rectangle 9"/>
          <p:cNvSpPr>
            <a:spLocks noGrp="1"/>
          </p:cNvSpPr>
          <p:nvPr>
            <p:ph type="title" idx="4294967295"/>
          </p:nvPr>
        </p:nvSpPr>
        <p:spPr bwMode="auto"/>
        <p:txBody>
          <a:bodyPr wrap="square" lIns="91440" tIns="45720" rIns="91440" bIns="45720" numCol="1" anchorCtr="0" compatLnSpc="1">
            <a:prstTxWarp prst="textNoShape">
              <a:avLst/>
            </a:prstTxWarp>
          </a:bodyPr>
          <a:lstStyle/>
          <a:p>
            <a:pPr>
              <a:defRPr/>
            </a:pPr>
            <a:r>
              <a:rPr lang="tr-TR">
                <a:effectLst/>
              </a:rPr>
              <a:t>Giriş</a:t>
            </a:r>
            <a:endParaRPr lang="en-US">
              <a:effectLst/>
            </a:endParaRPr>
          </a:p>
        </p:txBody>
      </p:sp>
      <p:sp>
        <p:nvSpPr>
          <p:cNvPr id="112646" name="Rectangle 3"/>
          <p:cNvSpPr>
            <a:spLocks noGrp="1" noChangeArrowheads="1"/>
          </p:cNvSpPr>
          <p:nvPr>
            <p:ph type="body" idx="1"/>
          </p:nvPr>
        </p:nvSpPr>
        <p:spPr/>
        <p:txBody>
          <a:bodyPr/>
          <a:lstStyle/>
          <a:p>
            <a:pPr marL="469900" indent="-469900" eaLnBrk="1" hangingPunct="1"/>
            <a:r>
              <a:rPr lang="tr-TR" sz="2800"/>
              <a:t>Buldozer, kazıcı, greyder, kamyon gibi kesme, kazma, ayırma ve taşıma işlemleri için kullanılan araçlara yapı (iş) makineleri denir.</a:t>
            </a:r>
          </a:p>
          <a:p>
            <a:pPr marL="469900" indent="-469900" eaLnBrk="1" hangingPunct="1"/>
            <a:r>
              <a:rPr lang="tr-TR" sz="2800"/>
              <a:t>Başlıca tehlikeler</a:t>
            </a:r>
          </a:p>
          <a:p>
            <a:pPr marL="908050" lvl="1" indent="-436563" eaLnBrk="1" hangingPunct="1"/>
            <a:r>
              <a:rPr lang="tr-TR" sz="2400"/>
              <a:t>Araçların çarpışması, </a:t>
            </a:r>
          </a:p>
          <a:p>
            <a:pPr marL="908050" lvl="1" indent="-436563" eaLnBrk="1" hangingPunct="1"/>
            <a:r>
              <a:rPr lang="tr-TR" sz="2400"/>
              <a:t>insanlara çarpması/ezmesi/sıkıştırması, </a:t>
            </a:r>
          </a:p>
          <a:p>
            <a:pPr marL="908050" lvl="1" indent="-436563" eaLnBrk="1" hangingPunct="1"/>
            <a:r>
              <a:rPr lang="tr-TR" sz="2400"/>
              <a:t>araçların devrilmesi,</a:t>
            </a:r>
          </a:p>
          <a:p>
            <a:pPr marL="908050" lvl="1" indent="-436563" eaLnBrk="1" hangingPunct="1"/>
            <a:r>
              <a:rPr lang="tr-TR" sz="2400"/>
              <a:t>araçtan düşmeler ve düşen malzemeler, </a:t>
            </a:r>
          </a:p>
          <a:p>
            <a:pPr marL="908050" lvl="1" indent="-436563" eaLnBrk="1" hangingPunct="1"/>
            <a:r>
              <a:rPr lang="tr-TR" sz="2400"/>
              <a:t>elektrik çarpması / kablolarla temas,</a:t>
            </a:r>
          </a:p>
          <a:p>
            <a:pPr marL="908050" lvl="1" indent="-436563" eaLnBrk="1" hangingPunct="1"/>
            <a:r>
              <a:rPr lang="tr-TR" sz="2400"/>
              <a:t>yangın gibi tehlikeler</a:t>
            </a:r>
          </a:p>
        </p:txBody>
      </p:sp>
    </p:spTree>
    <p:extLst>
      <p:ext uri="{BB962C8B-B14F-4D97-AF65-F5344CB8AC3E}">
        <p14:creationId xmlns:p14="http://schemas.microsoft.com/office/powerpoint/2010/main" val="377241742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646">
                                            <p:txEl>
                                              <p:pRg st="0" end="0"/>
                                            </p:txEl>
                                          </p:spTgt>
                                        </p:tgtEl>
                                        <p:attrNameLst>
                                          <p:attrName>style.visibility</p:attrName>
                                        </p:attrNameLst>
                                      </p:cBhvr>
                                      <p:to>
                                        <p:strVal val="visible"/>
                                      </p:to>
                                    </p:set>
                                    <p:animEffect transition="in" filter="dissolve">
                                      <p:cBhvr>
                                        <p:cTn id="7" dur="500"/>
                                        <p:tgtEl>
                                          <p:spTgt spid="1126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2646">
                                            <p:txEl>
                                              <p:pRg st="1" end="1"/>
                                            </p:txEl>
                                          </p:spTgt>
                                        </p:tgtEl>
                                        <p:attrNameLst>
                                          <p:attrName>style.visibility</p:attrName>
                                        </p:attrNameLst>
                                      </p:cBhvr>
                                      <p:to>
                                        <p:strVal val="visible"/>
                                      </p:to>
                                    </p:set>
                                    <p:animEffect transition="in" filter="dissolve">
                                      <p:cBhvr>
                                        <p:cTn id="12" dur="500"/>
                                        <p:tgtEl>
                                          <p:spTgt spid="11264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2646">
                                            <p:txEl>
                                              <p:pRg st="2" end="2"/>
                                            </p:txEl>
                                          </p:spTgt>
                                        </p:tgtEl>
                                        <p:attrNameLst>
                                          <p:attrName>style.visibility</p:attrName>
                                        </p:attrNameLst>
                                      </p:cBhvr>
                                      <p:to>
                                        <p:strVal val="visible"/>
                                      </p:to>
                                    </p:set>
                                    <p:animEffect transition="in" filter="dissolve">
                                      <p:cBhvr>
                                        <p:cTn id="17" dur="500"/>
                                        <p:tgtEl>
                                          <p:spTgt spid="11264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2646">
                                            <p:txEl>
                                              <p:pRg st="3" end="3"/>
                                            </p:txEl>
                                          </p:spTgt>
                                        </p:tgtEl>
                                        <p:attrNameLst>
                                          <p:attrName>style.visibility</p:attrName>
                                        </p:attrNameLst>
                                      </p:cBhvr>
                                      <p:to>
                                        <p:strVal val="visible"/>
                                      </p:to>
                                    </p:set>
                                    <p:animEffect transition="in" filter="dissolve">
                                      <p:cBhvr>
                                        <p:cTn id="22" dur="500"/>
                                        <p:tgtEl>
                                          <p:spTgt spid="11264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2646">
                                            <p:txEl>
                                              <p:pRg st="4" end="4"/>
                                            </p:txEl>
                                          </p:spTgt>
                                        </p:tgtEl>
                                        <p:attrNameLst>
                                          <p:attrName>style.visibility</p:attrName>
                                        </p:attrNameLst>
                                      </p:cBhvr>
                                      <p:to>
                                        <p:strVal val="visible"/>
                                      </p:to>
                                    </p:set>
                                    <p:animEffect transition="in" filter="dissolve">
                                      <p:cBhvr>
                                        <p:cTn id="27" dur="500"/>
                                        <p:tgtEl>
                                          <p:spTgt spid="11264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2646">
                                            <p:txEl>
                                              <p:pRg st="5" end="5"/>
                                            </p:txEl>
                                          </p:spTgt>
                                        </p:tgtEl>
                                        <p:attrNameLst>
                                          <p:attrName>style.visibility</p:attrName>
                                        </p:attrNameLst>
                                      </p:cBhvr>
                                      <p:to>
                                        <p:strVal val="visible"/>
                                      </p:to>
                                    </p:set>
                                    <p:animEffect transition="in" filter="dissolve">
                                      <p:cBhvr>
                                        <p:cTn id="32" dur="500"/>
                                        <p:tgtEl>
                                          <p:spTgt spid="112646">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2646">
                                            <p:txEl>
                                              <p:pRg st="6" end="6"/>
                                            </p:txEl>
                                          </p:spTgt>
                                        </p:tgtEl>
                                        <p:attrNameLst>
                                          <p:attrName>style.visibility</p:attrName>
                                        </p:attrNameLst>
                                      </p:cBhvr>
                                      <p:to>
                                        <p:strVal val="visible"/>
                                      </p:to>
                                    </p:set>
                                    <p:animEffect transition="in" filter="dissolve">
                                      <p:cBhvr>
                                        <p:cTn id="37" dur="500"/>
                                        <p:tgtEl>
                                          <p:spTgt spid="112646">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2646">
                                            <p:txEl>
                                              <p:pRg st="7" end="7"/>
                                            </p:txEl>
                                          </p:spTgt>
                                        </p:tgtEl>
                                        <p:attrNameLst>
                                          <p:attrName>style.visibility</p:attrName>
                                        </p:attrNameLst>
                                      </p:cBhvr>
                                      <p:to>
                                        <p:strVal val="visible"/>
                                      </p:to>
                                    </p:set>
                                    <p:animEffect transition="in" filter="dissolve">
                                      <p:cBhvr>
                                        <p:cTn id="42" dur="500"/>
                                        <p:tgtEl>
                                          <p:spTgt spid="11264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Date Placeholder 1"/>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6CD3687B-1BCC-4CF8-B161-4494C1BF9B9A}" type="datetime1">
              <a:rPr lang="tr-TR" smtClean="0"/>
              <a:pPr/>
              <a:t>2.12.2020</a:t>
            </a:fld>
            <a:endParaRPr lang="en-US"/>
          </a:p>
        </p:txBody>
      </p:sp>
      <p:sp>
        <p:nvSpPr>
          <p:cNvPr id="130051" name="Footer Placeholder 2"/>
          <p:cNvSpPr>
            <a:spLocks noGrp="1"/>
          </p:cNvSpPr>
          <p:nvPr>
            <p:ph type="ftr" sz="quarter" idx="11"/>
          </p:nvPr>
        </p:nvSpPr>
        <p:spPr bwMode="auto">
          <a:noFill/>
          <a:ln>
            <a:miter lim="800000"/>
            <a:headEnd/>
            <a:tailEnd/>
          </a:ln>
        </p:spPr>
        <p:txBody>
          <a:bodyPr/>
          <a:lstStyle/>
          <a:p>
            <a:r>
              <a:rPr lang="en-US"/>
              <a:t>İnşaat İş Güvenliği</a:t>
            </a:r>
          </a:p>
        </p:txBody>
      </p:sp>
      <p:sp>
        <p:nvSpPr>
          <p:cNvPr id="130052" name="Slide Number Placeholder 3"/>
          <p:cNvSpPr>
            <a:spLocks noGrp="1"/>
          </p:cNvSpPr>
          <p:nvPr>
            <p:ph type="sldNum" sz="quarter" idx="12"/>
          </p:nvPr>
        </p:nvSpPr>
        <p:spPr bwMode="auto">
          <a:xfrm>
            <a:off x="8534400" y="6408738"/>
            <a:ext cx="479425" cy="365125"/>
          </a:xfrm>
          <a:noFill/>
          <a:ln>
            <a:miter lim="800000"/>
            <a:headEnd/>
            <a:tailEnd/>
          </a:ln>
        </p:spPr>
        <p:txBody>
          <a:bodyPr wrap="square" lIns="91440" tIns="45720" rIns="91440" bIns="45720" numCol="1" anchorCtr="0" compatLnSpc="1">
            <a:prstTxWarp prst="textNoShape">
              <a:avLst/>
            </a:prstTxWarp>
          </a:bodyPr>
          <a:lstStyle/>
          <a:p>
            <a:fld id="{75219FCD-3D2B-4F4A-A423-603629588130}" type="slidenum">
              <a:rPr lang="en-US" smtClean="0"/>
              <a:pPr/>
              <a:t>15</a:t>
            </a:fld>
            <a:endParaRPr lang="en-US"/>
          </a:p>
        </p:txBody>
      </p:sp>
      <p:graphicFrame>
        <p:nvGraphicFramePr>
          <p:cNvPr id="130053" name="Object 2"/>
          <p:cNvGraphicFramePr>
            <a:graphicFrameLocks noChangeAspect="1"/>
          </p:cNvGraphicFramePr>
          <p:nvPr/>
        </p:nvGraphicFramePr>
        <p:xfrm>
          <a:off x="4267200" y="3352800"/>
          <a:ext cx="4267200" cy="2895600"/>
        </p:xfrm>
        <a:graphic>
          <a:graphicData uri="http://schemas.openxmlformats.org/presentationml/2006/ole">
            <mc:AlternateContent xmlns:mc="http://schemas.openxmlformats.org/markup-compatibility/2006">
              <mc:Choice xmlns:v="urn:schemas-microsoft-com:vml" Requires="v">
                <p:oleObj spid="_x0000_s1028" r:id="rId4" imgW="3533333" imgH="2172003" progId="PBrush">
                  <p:embed/>
                </p:oleObj>
              </mc:Choice>
              <mc:Fallback>
                <p:oleObj r:id="rId4" imgW="3533333" imgH="2172003"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3352800"/>
                        <a:ext cx="4267200" cy="289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0054" name="Object 3"/>
          <p:cNvGraphicFramePr>
            <a:graphicFrameLocks noChangeAspect="1"/>
          </p:cNvGraphicFramePr>
          <p:nvPr/>
        </p:nvGraphicFramePr>
        <p:xfrm>
          <a:off x="152400" y="152400"/>
          <a:ext cx="3311525" cy="3733800"/>
        </p:xfrm>
        <a:graphic>
          <a:graphicData uri="http://schemas.openxmlformats.org/presentationml/2006/ole">
            <mc:AlternateContent xmlns:mc="http://schemas.openxmlformats.org/markup-compatibility/2006">
              <mc:Choice xmlns:v="urn:schemas-microsoft-com:vml" Requires="v">
                <p:oleObj spid="_x0000_s1029" r:id="rId6" imgW="3134162" imgH="4514286" progId="PBrush">
                  <p:embed/>
                </p:oleObj>
              </mc:Choice>
              <mc:Fallback>
                <p:oleObj r:id="rId6" imgW="3134162" imgH="4514286"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152400"/>
                        <a:ext cx="3311525" cy="3733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0055" name="Picture 4"/>
          <p:cNvPicPr>
            <a:picLocks noChangeAspect="1" noChangeArrowheads="1"/>
          </p:cNvPicPr>
          <p:nvPr/>
        </p:nvPicPr>
        <p:blipFill>
          <a:blip r:embed="rId8" cstate="print"/>
          <a:srcRect/>
          <a:stretch>
            <a:fillRect/>
          </a:stretch>
        </p:blipFill>
        <p:spPr bwMode="auto">
          <a:xfrm>
            <a:off x="4572000" y="533400"/>
            <a:ext cx="3514725" cy="2297113"/>
          </a:xfrm>
          <a:prstGeom prst="rect">
            <a:avLst/>
          </a:prstGeom>
          <a:noFill/>
          <a:ln w="9525">
            <a:noFill/>
            <a:miter lim="800000"/>
            <a:headEnd/>
            <a:tailEnd/>
          </a:ln>
        </p:spPr>
      </p:pic>
    </p:spTree>
    <p:extLst>
      <p:ext uri="{BB962C8B-B14F-4D97-AF65-F5344CB8AC3E}">
        <p14:creationId xmlns:p14="http://schemas.microsoft.com/office/powerpoint/2010/main" val="2000924218"/>
      </p:ext>
    </p:ext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7B65BDA9-B7C5-4AED-90B6-9A9DCF694773}" type="datetime1">
              <a:rPr lang="tr-TR" smtClean="0"/>
              <a:pPr/>
              <a:t>2.12.2020</a:t>
            </a:fld>
            <a:endParaRPr lang="en-US"/>
          </a:p>
        </p:txBody>
      </p:sp>
      <p:sp>
        <p:nvSpPr>
          <p:cNvPr id="131075" name="Footer Placeholder 4"/>
          <p:cNvSpPr>
            <a:spLocks noGrp="1"/>
          </p:cNvSpPr>
          <p:nvPr>
            <p:ph type="ftr" sz="quarter" idx="11"/>
          </p:nvPr>
        </p:nvSpPr>
        <p:spPr bwMode="auto">
          <a:noFill/>
          <a:ln>
            <a:miter lim="800000"/>
            <a:headEnd/>
            <a:tailEnd/>
          </a:ln>
        </p:spPr>
        <p:txBody>
          <a:bodyPr/>
          <a:lstStyle/>
          <a:p>
            <a:r>
              <a:rPr lang="en-US"/>
              <a:t>İnşaat İş Güvenliği</a:t>
            </a:r>
          </a:p>
        </p:txBody>
      </p:sp>
      <p:sp>
        <p:nvSpPr>
          <p:cNvPr id="131076"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664623F2-4060-4205-8C83-0BD250489A61}" type="slidenum">
              <a:rPr lang="en-US" smtClean="0"/>
              <a:pPr/>
              <a:t>16</a:t>
            </a:fld>
            <a:endParaRPr lang="en-US"/>
          </a:p>
        </p:txBody>
      </p:sp>
      <p:sp>
        <p:nvSpPr>
          <p:cNvPr id="758787" name="Rectangle 3"/>
          <p:cNvSpPr>
            <a:spLocks noGrp="1" noChangeArrowheads="1"/>
          </p:cNvSpPr>
          <p:nvPr>
            <p:ph type="body" idx="1"/>
          </p:nvPr>
        </p:nvSpPr>
        <p:spPr/>
        <p:txBody>
          <a:bodyPr/>
          <a:lstStyle/>
          <a:p>
            <a:pPr eaLnBrk="1" hangingPunct="1"/>
            <a:r>
              <a:rPr lang="tr-TR" sz="2800"/>
              <a:t>Kazalara yol açan faktörler:</a:t>
            </a:r>
          </a:p>
          <a:p>
            <a:pPr lvl="1" eaLnBrk="1" hangingPunct="1"/>
            <a:r>
              <a:rPr lang="tr-TR" sz="2400"/>
              <a:t>Kısıtlı görüş mesafesi (özellikle geri manevralar)</a:t>
            </a:r>
          </a:p>
          <a:p>
            <a:pPr lvl="1" eaLnBrk="1" hangingPunct="1"/>
            <a:r>
              <a:rPr lang="tr-TR" sz="2400"/>
              <a:t>Eğitimsiz sürücüler</a:t>
            </a:r>
          </a:p>
          <a:p>
            <a:pPr lvl="1" eaLnBrk="1" hangingPunct="1"/>
            <a:r>
              <a:rPr lang="tr-TR" sz="2400"/>
              <a:t>Zor hava koşulları</a:t>
            </a:r>
          </a:p>
          <a:p>
            <a:pPr lvl="1" eaLnBrk="1" hangingPunct="1"/>
            <a:r>
              <a:rPr lang="tr-TR" sz="2400"/>
              <a:t>Düzensiz geçiş yolları, dikkatsizce park edilen araçlar</a:t>
            </a:r>
          </a:p>
          <a:p>
            <a:pPr lvl="1" eaLnBrk="1" hangingPunct="1"/>
            <a:r>
              <a:rPr lang="tr-TR" sz="2400"/>
              <a:t>Gürültü, seslerin birbirine karışması</a:t>
            </a:r>
          </a:p>
          <a:p>
            <a:pPr lvl="1" eaLnBrk="1" hangingPunct="1"/>
            <a:r>
              <a:rPr lang="tr-TR" sz="2400"/>
              <a:t>Yetersiz bakım (frenler)</a:t>
            </a:r>
          </a:p>
          <a:p>
            <a:pPr lvl="1" eaLnBrk="1" hangingPunct="1"/>
            <a:r>
              <a:rPr lang="tr-TR" sz="2400"/>
              <a:t>Zaman baskısı</a:t>
            </a:r>
          </a:p>
          <a:p>
            <a:pPr lvl="1" eaLnBrk="1" hangingPunct="1"/>
            <a:r>
              <a:rPr lang="tr-TR" sz="2400"/>
              <a:t>Çalışma sahasında farklı müteahhitlere bağlı işçilerin bulunması</a:t>
            </a:r>
          </a:p>
          <a:p>
            <a:pPr lvl="1" eaLnBrk="1" hangingPunct="1"/>
            <a:endParaRPr lang="en-US" sz="2400"/>
          </a:p>
        </p:txBody>
      </p:sp>
      <p:sp>
        <p:nvSpPr>
          <p:cNvPr id="131078" name="Rectangle 9"/>
          <p:cNvSpPr>
            <a:spLocks/>
          </p:cNvSpPr>
          <p:nvPr/>
        </p:nvSpPr>
        <p:spPr bwMode="auto">
          <a:xfrm>
            <a:off x="457200" y="274638"/>
            <a:ext cx="8229600" cy="1143000"/>
          </a:xfrm>
          <a:prstGeom prst="rect">
            <a:avLst/>
          </a:prstGeom>
          <a:noFill/>
          <a:ln w="9525">
            <a:noFill/>
            <a:miter lim="800000"/>
            <a:headEnd/>
            <a:tailEnd/>
          </a:ln>
        </p:spPr>
        <p:txBody>
          <a:bodyPr anchor="ctr"/>
          <a:lstStyle/>
          <a:p>
            <a:pPr eaLnBrk="0" hangingPunct="0"/>
            <a:r>
              <a:rPr lang="tr-TR" sz="4100" b="1">
                <a:solidFill>
                  <a:schemeClr val="tx2"/>
                </a:solidFill>
                <a:latin typeface="Lucida Sans Unicode" pitchFamily="34" charset="0"/>
              </a:rPr>
              <a:t>Giriş (devam)</a:t>
            </a:r>
            <a:endParaRPr lang="en-US" sz="4100" b="1">
              <a:solidFill>
                <a:schemeClr val="tx2"/>
              </a:solidFill>
              <a:latin typeface="Lucida Sans Unicode" pitchFamily="34" charset="0"/>
            </a:endParaRPr>
          </a:p>
        </p:txBody>
      </p:sp>
    </p:spTree>
    <p:extLst>
      <p:ext uri="{BB962C8B-B14F-4D97-AF65-F5344CB8AC3E}">
        <p14:creationId xmlns:p14="http://schemas.microsoft.com/office/powerpoint/2010/main" val="410519875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58787">
                                            <p:txEl>
                                              <p:pRg st="0" end="0"/>
                                            </p:txEl>
                                          </p:spTgt>
                                        </p:tgtEl>
                                        <p:attrNameLst>
                                          <p:attrName>style.visibility</p:attrName>
                                        </p:attrNameLst>
                                      </p:cBhvr>
                                      <p:to>
                                        <p:strVal val="visible"/>
                                      </p:to>
                                    </p:set>
                                    <p:animEffect transition="in" filter="dissolve">
                                      <p:cBhvr>
                                        <p:cTn id="7" dur="500"/>
                                        <p:tgtEl>
                                          <p:spTgt spid="7587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58787">
                                            <p:txEl>
                                              <p:pRg st="1" end="1"/>
                                            </p:txEl>
                                          </p:spTgt>
                                        </p:tgtEl>
                                        <p:attrNameLst>
                                          <p:attrName>style.visibility</p:attrName>
                                        </p:attrNameLst>
                                      </p:cBhvr>
                                      <p:to>
                                        <p:strVal val="visible"/>
                                      </p:to>
                                    </p:set>
                                    <p:animEffect transition="in" filter="dissolve">
                                      <p:cBhvr>
                                        <p:cTn id="12" dur="500"/>
                                        <p:tgtEl>
                                          <p:spTgt spid="7587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58787">
                                            <p:txEl>
                                              <p:pRg st="2" end="2"/>
                                            </p:txEl>
                                          </p:spTgt>
                                        </p:tgtEl>
                                        <p:attrNameLst>
                                          <p:attrName>style.visibility</p:attrName>
                                        </p:attrNameLst>
                                      </p:cBhvr>
                                      <p:to>
                                        <p:strVal val="visible"/>
                                      </p:to>
                                    </p:set>
                                    <p:animEffect transition="in" filter="dissolve">
                                      <p:cBhvr>
                                        <p:cTn id="17" dur="500"/>
                                        <p:tgtEl>
                                          <p:spTgt spid="7587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58787">
                                            <p:txEl>
                                              <p:pRg st="3" end="3"/>
                                            </p:txEl>
                                          </p:spTgt>
                                        </p:tgtEl>
                                        <p:attrNameLst>
                                          <p:attrName>style.visibility</p:attrName>
                                        </p:attrNameLst>
                                      </p:cBhvr>
                                      <p:to>
                                        <p:strVal val="visible"/>
                                      </p:to>
                                    </p:set>
                                    <p:animEffect transition="in" filter="dissolve">
                                      <p:cBhvr>
                                        <p:cTn id="22" dur="500"/>
                                        <p:tgtEl>
                                          <p:spTgt spid="75878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58787">
                                            <p:txEl>
                                              <p:pRg st="4" end="4"/>
                                            </p:txEl>
                                          </p:spTgt>
                                        </p:tgtEl>
                                        <p:attrNameLst>
                                          <p:attrName>style.visibility</p:attrName>
                                        </p:attrNameLst>
                                      </p:cBhvr>
                                      <p:to>
                                        <p:strVal val="visible"/>
                                      </p:to>
                                    </p:set>
                                    <p:animEffect transition="in" filter="dissolve">
                                      <p:cBhvr>
                                        <p:cTn id="27" dur="500"/>
                                        <p:tgtEl>
                                          <p:spTgt spid="75878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58787">
                                            <p:txEl>
                                              <p:pRg st="5" end="5"/>
                                            </p:txEl>
                                          </p:spTgt>
                                        </p:tgtEl>
                                        <p:attrNameLst>
                                          <p:attrName>style.visibility</p:attrName>
                                        </p:attrNameLst>
                                      </p:cBhvr>
                                      <p:to>
                                        <p:strVal val="visible"/>
                                      </p:to>
                                    </p:set>
                                    <p:animEffect transition="in" filter="dissolve">
                                      <p:cBhvr>
                                        <p:cTn id="32" dur="500"/>
                                        <p:tgtEl>
                                          <p:spTgt spid="75878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58787">
                                            <p:txEl>
                                              <p:pRg st="6" end="6"/>
                                            </p:txEl>
                                          </p:spTgt>
                                        </p:tgtEl>
                                        <p:attrNameLst>
                                          <p:attrName>style.visibility</p:attrName>
                                        </p:attrNameLst>
                                      </p:cBhvr>
                                      <p:to>
                                        <p:strVal val="visible"/>
                                      </p:to>
                                    </p:set>
                                    <p:animEffect transition="in" filter="dissolve">
                                      <p:cBhvr>
                                        <p:cTn id="37" dur="500"/>
                                        <p:tgtEl>
                                          <p:spTgt spid="758787">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58787">
                                            <p:txEl>
                                              <p:pRg st="7" end="7"/>
                                            </p:txEl>
                                          </p:spTgt>
                                        </p:tgtEl>
                                        <p:attrNameLst>
                                          <p:attrName>style.visibility</p:attrName>
                                        </p:attrNameLst>
                                      </p:cBhvr>
                                      <p:to>
                                        <p:strVal val="visible"/>
                                      </p:to>
                                    </p:set>
                                    <p:animEffect transition="in" filter="dissolve">
                                      <p:cBhvr>
                                        <p:cTn id="42" dur="500"/>
                                        <p:tgtEl>
                                          <p:spTgt spid="758787">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758787">
                                            <p:txEl>
                                              <p:pRg st="8" end="8"/>
                                            </p:txEl>
                                          </p:spTgt>
                                        </p:tgtEl>
                                        <p:attrNameLst>
                                          <p:attrName>style.visibility</p:attrName>
                                        </p:attrNameLst>
                                      </p:cBhvr>
                                      <p:to>
                                        <p:strVal val="visible"/>
                                      </p:to>
                                    </p:set>
                                    <p:animEffect transition="in" filter="dissolve">
                                      <p:cBhvr>
                                        <p:cTn id="47" dur="500"/>
                                        <p:tgtEl>
                                          <p:spTgt spid="75878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78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5D9C6BC5-36BC-4034-B82A-F350EB33A676}" type="datetime1">
              <a:rPr lang="tr-TR" smtClean="0"/>
              <a:pPr/>
              <a:t>2.12.2020</a:t>
            </a:fld>
            <a:endParaRPr lang="en-US"/>
          </a:p>
        </p:txBody>
      </p:sp>
      <p:sp>
        <p:nvSpPr>
          <p:cNvPr id="132099" name="Footer Placeholder 4"/>
          <p:cNvSpPr>
            <a:spLocks noGrp="1"/>
          </p:cNvSpPr>
          <p:nvPr>
            <p:ph type="ftr" sz="quarter" idx="11"/>
          </p:nvPr>
        </p:nvSpPr>
        <p:spPr bwMode="auto">
          <a:noFill/>
          <a:ln>
            <a:miter lim="800000"/>
            <a:headEnd/>
            <a:tailEnd/>
          </a:ln>
        </p:spPr>
        <p:txBody>
          <a:bodyPr/>
          <a:lstStyle/>
          <a:p>
            <a:r>
              <a:rPr lang="en-US"/>
              <a:t>İnşaat İş Güvenliği</a:t>
            </a:r>
          </a:p>
        </p:txBody>
      </p:sp>
      <p:sp>
        <p:nvSpPr>
          <p:cNvPr id="132100"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C57A5A2C-F178-4C67-962A-9D2C677072F1}" type="slidenum">
              <a:rPr lang="en-US" smtClean="0"/>
              <a:pPr/>
              <a:t>17</a:t>
            </a:fld>
            <a:endParaRPr lang="en-US"/>
          </a:p>
        </p:txBody>
      </p:sp>
      <p:sp>
        <p:nvSpPr>
          <p:cNvPr id="119817" name="Rectangle 9"/>
          <p:cNvSpPr>
            <a:spLocks noGrp="1"/>
          </p:cNvSpPr>
          <p:nvPr>
            <p:ph type="title" idx="4294967295"/>
          </p:nvPr>
        </p:nvSpPr>
        <p:spPr bwMode="auto"/>
        <p:txBody>
          <a:bodyPr wrap="square" lIns="91440" tIns="45720" rIns="91440" bIns="45720" numCol="1" anchorCtr="0" compatLnSpc="1">
            <a:prstTxWarp prst="textNoShape">
              <a:avLst/>
            </a:prstTxWarp>
          </a:bodyPr>
          <a:lstStyle/>
          <a:p>
            <a:pPr>
              <a:defRPr/>
            </a:pPr>
            <a:r>
              <a:rPr lang="tr-TR" dirty="0">
                <a:effectLst/>
              </a:rPr>
              <a:t>Güvenli İş Yerleri</a:t>
            </a:r>
            <a:endParaRPr lang="en-US" dirty="0">
              <a:effectLst/>
            </a:endParaRPr>
          </a:p>
        </p:txBody>
      </p:sp>
      <p:sp>
        <p:nvSpPr>
          <p:cNvPr id="132102" name="Rectangle 3"/>
          <p:cNvSpPr>
            <a:spLocks noGrp="1" noChangeArrowheads="1"/>
          </p:cNvSpPr>
          <p:nvPr>
            <p:ph type="body" idx="1"/>
          </p:nvPr>
        </p:nvSpPr>
        <p:spPr/>
        <p:txBody>
          <a:bodyPr/>
          <a:lstStyle/>
          <a:p>
            <a:pPr eaLnBrk="1" hangingPunct="1"/>
            <a:r>
              <a:rPr lang="tr-TR" sz="2600"/>
              <a:t>İnşaat sahası için bir trafik planı oluşturulmalı</a:t>
            </a:r>
          </a:p>
          <a:p>
            <a:pPr eaLnBrk="1" hangingPunct="1"/>
            <a:r>
              <a:rPr lang="tr-TR" sz="2600"/>
              <a:t>Araçların ve yayaların güzergahı mümkün oldukça ayrı planlanmalı</a:t>
            </a:r>
          </a:p>
          <a:p>
            <a:pPr eaLnBrk="1" hangingPunct="1"/>
            <a:r>
              <a:rPr lang="tr-TR" sz="2600"/>
              <a:t>Geri dönüşler engellenmeye çalışılmalı</a:t>
            </a:r>
          </a:p>
          <a:p>
            <a:pPr eaLnBrk="1" hangingPunct="1"/>
            <a:r>
              <a:rPr lang="tr-TR" sz="2600"/>
              <a:t>Araçların güzergahları yeterli genişlikte ve yol yüzeyi az tümsekli ve engellerden arınmış olmalı</a:t>
            </a:r>
          </a:p>
          <a:p>
            <a:pPr eaLnBrk="1" hangingPunct="1"/>
            <a:r>
              <a:rPr lang="tr-TR" sz="2600"/>
              <a:t>İhtiyaç duyulan yerlerde trafik işaretleri ve hız tümsekleri kullanılmalı</a:t>
            </a:r>
          </a:p>
          <a:p>
            <a:pPr eaLnBrk="1" hangingPunct="1"/>
            <a:r>
              <a:rPr lang="tr-TR" sz="2600"/>
              <a:t>Yeterli aydınlatma olmalı</a:t>
            </a:r>
            <a:endParaRPr lang="en-US" sz="2600"/>
          </a:p>
        </p:txBody>
      </p:sp>
    </p:spTree>
    <p:extLst>
      <p:ext uri="{BB962C8B-B14F-4D97-AF65-F5344CB8AC3E}">
        <p14:creationId xmlns:p14="http://schemas.microsoft.com/office/powerpoint/2010/main" val="1018188587"/>
      </p:ext>
    </p:extLst>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1576F99C-F065-46D7-AA6C-E8CB72CFBD16}" type="datetime1">
              <a:rPr lang="tr-TR" smtClean="0"/>
              <a:pPr/>
              <a:t>2.12.2020</a:t>
            </a:fld>
            <a:endParaRPr lang="en-US"/>
          </a:p>
        </p:txBody>
      </p:sp>
      <p:sp>
        <p:nvSpPr>
          <p:cNvPr id="133123" name="Footer Placeholder 4"/>
          <p:cNvSpPr>
            <a:spLocks noGrp="1"/>
          </p:cNvSpPr>
          <p:nvPr>
            <p:ph type="ftr" sz="quarter" idx="11"/>
          </p:nvPr>
        </p:nvSpPr>
        <p:spPr bwMode="auto">
          <a:noFill/>
          <a:ln>
            <a:miter lim="800000"/>
            <a:headEnd/>
            <a:tailEnd/>
          </a:ln>
        </p:spPr>
        <p:txBody>
          <a:bodyPr/>
          <a:lstStyle/>
          <a:p>
            <a:r>
              <a:rPr lang="en-US"/>
              <a:t>İnşaat İş Güvenliği</a:t>
            </a:r>
          </a:p>
        </p:txBody>
      </p:sp>
      <p:sp>
        <p:nvSpPr>
          <p:cNvPr id="133124"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D3479507-2B46-4122-8058-7E5EADFD5D5E}" type="slidenum">
              <a:rPr lang="en-US" smtClean="0"/>
              <a:pPr/>
              <a:t>18</a:t>
            </a:fld>
            <a:endParaRPr lang="en-US"/>
          </a:p>
        </p:txBody>
      </p:sp>
      <p:sp>
        <p:nvSpPr>
          <p:cNvPr id="133125" name="Rectangle 3"/>
          <p:cNvSpPr>
            <a:spLocks noGrp="1" noChangeArrowheads="1"/>
          </p:cNvSpPr>
          <p:nvPr>
            <p:ph type="body" idx="1"/>
          </p:nvPr>
        </p:nvSpPr>
        <p:spPr/>
        <p:txBody>
          <a:bodyPr/>
          <a:lstStyle/>
          <a:p>
            <a:pPr eaLnBrk="1" hangingPunct="1">
              <a:lnSpc>
                <a:spcPct val="80000"/>
              </a:lnSpc>
            </a:pPr>
            <a:r>
              <a:rPr lang="tr-TR" sz="2800"/>
              <a:t>Düzenli kontrol ve bakım</a:t>
            </a:r>
          </a:p>
          <a:p>
            <a:pPr eaLnBrk="1" hangingPunct="1">
              <a:lnSpc>
                <a:spcPct val="80000"/>
              </a:lnSpc>
            </a:pPr>
            <a:r>
              <a:rPr lang="tr-TR" sz="2800"/>
              <a:t>Gerekli standartları sağlamayan araçlar kullanılmamalı, yeni tip araçların riskleri kontrol edilmeli</a:t>
            </a:r>
          </a:p>
          <a:p>
            <a:pPr eaLnBrk="1" hangingPunct="1">
              <a:lnSpc>
                <a:spcPct val="80000"/>
              </a:lnSpc>
            </a:pPr>
            <a:r>
              <a:rPr lang="tr-TR" sz="2800"/>
              <a:t>Yükler doğru yerleştirilmeli, fazla yükleme engellenmeli</a:t>
            </a:r>
          </a:p>
          <a:p>
            <a:pPr eaLnBrk="1" hangingPunct="1">
              <a:lnSpc>
                <a:spcPct val="80000"/>
              </a:lnSpc>
            </a:pPr>
            <a:r>
              <a:rPr lang="tr-TR" sz="2800"/>
              <a:t>Gerekli durumlarda araçlarda sesli ve ışıklı uyarı sistemleri</a:t>
            </a:r>
          </a:p>
          <a:p>
            <a:pPr eaLnBrk="1" hangingPunct="1">
              <a:lnSpc>
                <a:spcPct val="80000"/>
              </a:lnSpc>
            </a:pPr>
            <a:r>
              <a:rPr lang="tr-TR" sz="2800"/>
              <a:t>Geri hareketlerde sinyal / insan kullanılması</a:t>
            </a:r>
          </a:p>
          <a:p>
            <a:pPr eaLnBrk="1" hangingPunct="1">
              <a:lnSpc>
                <a:spcPct val="80000"/>
              </a:lnSpc>
            </a:pPr>
            <a:r>
              <a:rPr lang="tr-TR" sz="2800"/>
              <a:t>Operatör araçtan düşen cisimlere ve araçtan düşmeye karşı korunmalı</a:t>
            </a:r>
            <a:endParaRPr lang="en-US" sz="2800"/>
          </a:p>
        </p:txBody>
      </p:sp>
      <p:pic>
        <p:nvPicPr>
          <p:cNvPr id="133126" name="Picture 5"/>
          <p:cNvPicPr>
            <a:picLocks noChangeAspect="1" noChangeArrowheads="1"/>
          </p:cNvPicPr>
          <p:nvPr/>
        </p:nvPicPr>
        <p:blipFill>
          <a:blip r:embed="rId2" cstate="print"/>
          <a:srcRect/>
          <a:stretch>
            <a:fillRect/>
          </a:stretch>
        </p:blipFill>
        <p:spPr bwMode="auto">
          <a:xfrm>
            <a:off x="6977063" y="0"/>
            <a:ext cx="2166937" cy="1752600"/>
          </a:xfrm>
          <a:prstGeom prst="rect">
            <a:avLst/>
          </a:prstGeom>
          <a:noFill/>
          <a:ln w="9525">
            <a:noFill/>
            <a:miter lim="800000"/>
            <a:headEnd/>
            <a:tailEnd/>
          </a:ln>
        </p:spPr>
      </p:pic>
      <p:sp>
        <p:nvSpPr>
          <p:cNvPr id="133127" name="Rectangle 10"/>
          <p:cNvSpPr>
            <a:spLocks/>
          </p:cNvSpPr>
          <p:nvPr/>
        </p:nvSpPr>
        <p:spPr bwMode="auto">
          <a:xfrm>
            <a:off x="457200" y="274638"/>
            <a:ext cx="8229600" cy="1143000"/>
          </a:xfrm>
          <a:prstGeom prst="rect">
            <a:avLst/>
          </a:prstGeom>
          <a:noFill/>
          <a:ln w="9525">
            <a:noFill/>
            <a:miter lim="800000"/>
            <a:headEnd/>
            <a:tailEnd/>
          </a:ln>
        </p:spPr>
        <p:txBody>
          <a:bodyPr anchor="ctr"/>
          <a:lstStyle/>
          <a:p>
            <a:pPr eaLnBrk="0" hangingPunct="0"/>
            <a:r>
              <a:rPr lang="tr-TR" sz="4100" b="1">
                <a:solidFill>
                  <a:schemeClr val="tx2"/>
                </a:solidFill>
                <a:latin typeface="Lucida Sans Unicode" pitchFamily="34" charset="0"/>
              </a:rPr>
              <a:t>Güvenli Araçlar</a:t>
            </a:r>
            <a:endParaRPr lang="en-US" sz="4100" b="1">
              <a:solidFill>
                <a:schemeClr val="tx2"/>
              </a:solidFill>
              <a:latin typeface="Lucida Sans Unicode" pitchFamily="34" charset="0"/>
            </a:endParaRPr>
          </a:p>
        </p:txBody>
      </p:sp>
    </p:spTree>
    <p:extLst>
      <p:ext uri="{BB962C8B-B14F-4D97-AF65-F5344CB8AC3E}">
        <p14:creationId xmlns:p14="http://schemas.microsoft.com/office/powerpoint/2010/main" val="3240182130"/>
      </p:ext>
    </p:extLst>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0510F927-687A-44F1-91B1-0DAEC3B82F5C}" type="datetime1">
              <a:rPr lang="tr-TR" smtClean="0"/>
              <a:pPr/>
              <a:t>2.12.2020</a:t>
            </a:fld>
            <a:endParaRPr lang="en-US"/>
          </a:p>
        </p:txBody>
      </p:sp>
      <p:sp>
        <p:nvSpPr>
          <p:cNvPr id="134147" name="Footer Placeholder 4"/>
          <p:cNvSpPr>
            <a:spLocks noGrp="1"/>
          </p:cNvSpPr>
          <p:nvPr>
            <p:ph type="ftr" sz="quarter" idx="11"/>
          </p:nvPr>
        </p:nvSpPr>
        <p:spPr bwMode="auto">
          <a:noFill/>
          <a:ln>
            <a:miter lim="800000"/>
            <a:headEnd/>
            <a:tailEnd/>
          </a:ln>
        </p:spPr>
        <p:txBody>
          <a:bodyPr/>
          <a:lstStyle/>
          <a:p>
            <a:r>
              <a:rPr lang="en-US"/>
              <a:t>İnşaat İş Güvenliği</a:t>
            </a:r>
          </a:p>
        </p:txBody>
      </p:sp>
      <p:sp>
        <p:nvSpPr>
          <p:cNvPr id="134148"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1B212CE3-170E-472B-A5F4-42E7514FF060}" type="slidenum">
              <a:rPr lang="en-US" smtClean="0"/>
              <a:pPr/>
              <a:t>19</a:t>
            </a:fld>
            <a:endParaRPr lang="en-US"/>
          </a:p>
        </p:txBody>
      </p:sp>
      <p:sp>
        <p:nvSpPr>
          <p:cNvPr id="121866" name="Rectangle 10"/>
          <p:cNvSpPr>
            <a:spLocks noGrp="1"/>
          </p:cNvSpPr>
          <p:nvPr>
            <p:ph type="title" idx="4294967295"/>
          </p:nvPr>
        </p:nvSpPr>
        <p:spPr bwMode="auto"/>
        <p:txBody>
          <a:bodyPr wrap="square" lIns="91440" tIns="45720" rIns="91440" bIns="45720" numCol="1" anchorCtr="0" compatLnSpc="1">
            <a:prstTxWarp prst="textNoShape">
              <a:avLst/>
            </a:prstTxWarp>
          </a:bodyPr>
          <a:lstStyle/>
          <a:p>
            <a:pPr>
              <a:defRPr/>
            </a:pPr>
            <a:r>
              <a:rPr lang="tr-TR">
                <a:effectLst/>
              </a:rPr>
              <a:t>Çalışanların Güvenliği</a:t>
            </a:r>
            <a:endParaRPr lang="en-US">
              <a:effectLst/>
            </a:endParaRPr>
          </a:p>
        </p:txBody>
      </p:sp>
      <p:sp>
        <p:nvSpPr>
          <p:cNvPr id="134150" name="Rectangle 3"/>
          <p:cNvSpPr>
            <a:spLocks noGrp="1" noChangeArrowheads="1"/>
          </p:cNvSpPr>
          <p:nvPr>
            <p:ph type="body" idx="1"/>
          </p:nvPr>
        </p:nvSpPr>
        <p:spPr/>
        <p:txBody>
          <a:bodyPr/>
          <a:lstStyle/>
          <a:p>
            <a:pPr eaLnBrk="1" hangingPunct="1"/>
            <a:r>
              <a:rPr lang="tr-TR"/>
              <a:t>Operatörlerin eğitimi tam ve lisanslı</a:t>
            </a:r>
          </a:p>
          <a:p>
            <a:pPr eaLnBrk="1" hangingPunct="1"/>
            <a:r>
              <a:rPr lang="tr-TR"/>
              <a:t>Sürücüler fiziksel ve sağlık olarak yeterli olmalı</a:t>
            </a:r>
          </a:p>
          <a:p>
            <a:pPr eaLnBrk="1" hangingPunct="1"/>
            <a:r>
              <a:rPr lang="tr-TR"/>
              <a:t>Yüksek görülürlüğü olan giysiler giyilmeli</a:t>
            </a:r>
          </a:p>
          <a:p>
            <a:pPr eaLnBrk="1" hangingPunct="1"/>
            <a:r>
              <a:rPr lang="tr-TR"/>
              <a:t>Kişisel koruyucular (baret, kulaklık)</a:t>
            </a:r>
          </a:p>
          <a:p>
            <a:pPr eaLnBrk="1" hangingPunct="1"/>
            <a:r>
              <a:rPr lang="tr-TR"/>
              <a:t>Yetkisiz kişiler kullanmamalı </a:t>
            </a:r>
            <a:endParaRPr lang="en-US"/>
          </a:p>
        </p:txBody>
      </p:sp>
    </p:spTree>
    <p:extLst>
      <p:ext uri="{BB962C8B-B14F-4D97-AF65-F5344CB8AC3E}">
        <p14:creationId xmlns:p14="http://schemas.microsoft.com/office/powerpoint/2010/main" val="1641656379"/>
      </p:ext>
    </p:ext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tr-TR" dirty="0"/>
              <a:t>TEHLİKELİ MADDELER</a:t>
            </a:r>
          </a:p>
          <a:p>
            <a:r>
              <a:rPr lang="tr-TR" dirty="0"/>
              <a:t>YAPI MAKİNELERİ</a:t>
            </a:r>
          </a:p>
          <a:p>
            <a:r>
              <a:rPr lang="tr-TR" dirty="0"/>
              <a:t>VİNÇLER</a:t>
            </a:r>
          </a:p>
          <a:p>
            <a:r>
              <a:rPr lang="tr-TR" dirty="0"/>
              <a:t>YIKIM İŞLERİ</a:t>
            </a:r>
          </a:p>
          <a:p>
            <a:r>
              <a:rPr lang="tr-TR" dirty="0"/>
              <a:t>GÜRÜLTÜ</a:t>
            </a:r>
          </a:p>
          <a:p>
            <a:r>
              <a:rPr lang="tr-TR" dirty="0"/>
              <a:t>BETON DÖKÜM İŞLERİ</a:t>
            </a:r>
          </a:p>
          <a:p>
            <a:r>
              <a:rPr lang="tr-TR" dirty="0"/>
              <a:t>DÜZEN, TEMİZLİK, İSTİF, DEPOLAMA</a:t>
            </a:r>
          </a:p>
          <a:p>
            <a:r>
              <a:rPr lang="tr-TR" dirty="0"/>
              <a:t>DİNLENME VE BARINMA YERLERİ</a:t>
            </a:r>
            <a:endParaRPr lang="en-US" dirty="0"/>
          </a:p>
        </p:txBody>
      </p:sp>
      <p:sp>
        <p:nvSpPr>
          <p:cNvPr id="151561" name="Rectangle 9"/>
          <p:cNvSpPr>
            <a:spLocks noGrp="1"/>
          </p:cNvSpPr>
          <p:nvPr>
            <p:ph type="title"/>
          </p:nvPr>
        </p:nvSpPr>
        <p:spPr bwMode="auto"/>
        <p:txBody>
          <a:bodyPr wrap="square" lIns="91440" tIns="45720" rIns="91440" bIns="45720" numCol="1" anchorCtr="0" compatLnSpc="1">
            <a:prstTxWarp prst="textNoShape">
              <a:avLst/>
            </a:prstTxWarp>
          </a:bodyPr>
          <a:lstStyle/>
          <a:p>
            <a:pPr>
              <a:defRPr/>
            </a:pPr>
            <a:r>
              <a:rPr lang="tr-TR" dirty="0">
                <a:effectLst/>
              </a:rPr>
              <a:t>KAPSAM</a:t>
            </a:r>
            <a:endParaRPr lang="en-US" dirty="0">
              <a:effectLst/>
            </a:endParaRPr>
          </a:p>
        </p:txBody>
      </p:sp>
      <p:sp>
        <p:nvSpPr>
          <p:cNvPr id="144388" name="Date Placeholder 3"/>
          <p:cNvSpPr>
            <a:spLocks noGrp="1"/>
          </p:cNvSpPr>
          <p:nvPr>
            <p:ph type="dt" sz="half" idx="10"/>
          </p:nvPr>
        </p:nvSpPr>
        <p:spPr bwMode="auto">
          <a:noFill/>
          <a:ln>
            <a:miter lim="800000"/>
            <a:headEnd/>
            <a:tailEnd/>
          </a:ln>
        </p:spPr>
        <p:txBody>
          <a:bodyPr wrap="square" lIns="91440" tIns="45720" rIns="91440" bIns="45720" numCol="1" anchorCtr="0" compatLnSpc="1">
            <a:prstTxWarp prst="textNoShape">
              <a:avLst/>
            </a:prstTxWarp>
          </a:bodyPr>
          <a:lstStyle/>
          <a:p>
            <a:fld id="{3E0B360E-DA00-462D-AB84-C3601D3A4F63}" type="datetime1">
              <a:rPr lang="tr-TR" smtClean="0"/>
              <a:pPr/>
              <a:t>2.12.2020</a:t>
            </a:fld>
            <a:endParaRPr lang="en-US"/>
          </a:p>
        </p:txBody>
      </p:sp>
      <p:sp>
        <p:nvSpPr>
          <p:cNvPr id="144390" name="Footer Placeholder 5"/>
          <p:cNvSpPr>
            <a:spLocks noGrp="1"/>
          </p:cNvSpPr>
          <p:nvPr>
            <p:ph type="ftr" sz="quarter" idx="11"/>
          </p:nvPr>
        </p:nvSpPr>
        <p:spPr bwMode="auto">
          <a:noFill/>
          <a:ln>
            <a:miter lim="800000"/>
            <a:headEnd/>
            <a:tailEnd/>
          </a:ln>
        </p:spPr>
        <p:txBody>
          <a:bodyPr/>
          <a:lstStyle/>
          <a:p>
            <a:r>
              <a:rPr lang="en-US"/>
              <a:t>İnşaat İş Güvenliği</a:t>
            </a:r>
          </a:p>
        </p:txBody>
      </p:sp>
      <p:sp>
        <p:nvSpPr>
          <p:cNvPr id="144389" name="Slide Number Placeholder 4"/>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9B7B953A-270D-40D2-BB8B-BAC5F845190C}" type="slidenum">
              <a:rPr lang="en-US" smtClean="0"/>
              <a:pPr/>
              <a:t>2</a:t>
            </a:fld>
            <a:endParaRPr 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151561"/>
                                        </p:tgtEl>
                                        <p:attrNameLst>
                                          <p:attrName>style.visibility</p:attrName>
                                        </p:attrNameLst>
                                      </p:cBhvr>
                                      <p:to>
                                        <p:strVal val="visible"/>
                                      </p:to>
                                    </p:set>
                                    <p:animEffect transition="in" filter="dissolve">
                                      <p:cBhvr>
                                        <p:cTn id="7" dur="500"/>
                                        <p:tgtEl>
                                          <p:spTgt spid="151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9A29055F-8DCC-4F15-A314-E92EE397C9F9}" type="datetime1">
              <a:rPr lang="tr-TR" smtClean="0"/>
              <a:pPr/>
              <a:t>2.12.2020</a:t>
            </a:fld>
            <a:endParaRPr lang="en-US"/>
          </a:p>
        </p:txBody>
      </p:sp>
      <p:sp>
        <p:nvSpPr>
          <p:cNvPr id="135171" name="Footer Placeholder 4"/>
          <p:cNvSpPr>
            <a:spLocks noGrp="1"/>
          </p:cNvSpPr>
          <p:nvPr>
            <p:ph type="ftr" sz="quarter" idx="11"/>
          </p:nvPr>
        </p:nvSpPr>
        <p:spPr bwMode="auto">
          <a:noFill/>
          <a:ln>
            <a:miter lim="800000"/>
            <a:headEnd/>
            <a:tailEnd/>
          </a:ln>
        </p:spPr>
        <p:txBody>
          <a:bodyPr/>
          <a:lstStyle/>
          <a:p>
            <a:r>
              <a:rPr lang="en-US"/>
              <a:t>İnşaat İş Güvenliği</a:t>
            </a:r>
          </a:p>
        </p:txBody>
      </p:sp>
      <p:sp>
        <p:nvSpPr>
          <p:cNvPr id="135172"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1043B361-071D-4D43-853F-DE937D1A7CFC}" type="slidenum">
              <a:rPr lang="en-US" smtClean="0"/>
              <a:pPr/>
              <a:t>20</a:t>
            </a:fld>
            <a:endParaRPr lang="en-US"/>
          </a:p>
        </p:txBody>
      </p:sp>
      <p:sp>
        <p:nvSpPr>
          <p:cNvPr id="135173" name="Rectangle 3"/>
          <p:cNvSpPr>
            <a:spLocks noGrp="1" noChangeArrowheads="1"/>
          </p:cNvSpPr>
          <p:nvPr>
            <p:ph type="body" idx="1"/>
          </p:nvPr>
        </p:nvSpPr>
        <p:spPr/>
        <p:txBody>
          <a:bodyPr/>
          <a:lstStyle/>
          <a:p>
            <a:pPr eaLnBrk="1" hangingPunct="1"/>
            <a:r>
              <a:rPr lang="tr-TR"/>
              <a:t>Periyodik görme testleri</a:t>
            </a:r>
          </a:p>
          <a:p>
            <a:pPr eaLnBrk="1" hangingPunct="1"/>
            <a:r>
              <a:rPr lang="tr-TR"/>
              <a:t>İçki, uyuşturucu testi</a:t>
            </a:r>
          </a:p>
          <a:p>
            <a:pPr eaLnBrk="1" hangingPunct="1"/>
            <a:r>
              <a:rPr lang="tr-TR"/>
              <a:t>Temel araç bakım eğitimi</a:t>
            </a:r>
            <a:endParaRPr lang="en-US"/>
          </a:p>
          <a:p>
            <a:pPr eaLnBrk="1" hangingPunct="1"/>
            <a:r>
              <a:rPr lang="tr-TR"/>
              <a:t>Beceri eğitimi</a:t>
            </a:r>
          </a:p>
          <a:p>
            <a:pPr eaLnBrk="1" hangingPunct="1"/>
            <a:r>
              <a:rPr lang="tr-TR"/>
              <a:t>İSG eğitimi</a:t>
            </a:r>
          </a:p>
        </p:txBody>
      </p:sp>
      <p:sp>
        <p:nvSpPr>
          <p:cNvPr id="135174" name="Rectangle 10"/>
          <p:cNvSpPr>
            <a:spLocks/>
          </p:cNvSpPr>
          <p:nvPr/>
        </p:nvSpPr>
        <p:spPr bwMode="auto">
          <a:xfrm>
            <a:off x="457200" y="274638"/>
            <a:ext cx="8229600" cy="1143000"/>
          </a:xfrm>
          <a:prstGeom prst="rect">
            <a:avLst/>
          </a:prstGeom>
          <a:noFill/>
          <a:ln w="9525">
            <a:noFill/>
            <a:miter lim="800000"/>
            <a:headEnd/>
            <a:tailEnd/>
          </a:ln>
        </p:spPr>
        <p:txBody>
          <a:bodyPr anchor="ctr"/>
          <a:lstStyle/>
          <a:p>
            <a:pPr eaLnBrk="0" hangingPunct="0"/>
            <a:r>
              <a:rPr lang="tr-TR" sz="4100" b="1">
                <a:solidFill>
                  <a:schemeClr val="tx2"/>
                </a:solidFill>
                <a:latin typeface="Lucida Sans Unicode" pitchFamily="34" charset="0"/>
              </a:rPr>
              <a:t>Operatörlerin ve İşaretçilerin Eğitimi</a:t>
            </a:r>
            <a:endParaRPr lang="en-US" sz="4100" b="1">
              <a:solidFill>
                <a:schemeClr val="tx2"/>
              </a:solidFill>
              <a:latin typeface="Lucida Sans Unicode" pitchFamily="34" charset="0"/>
            </a:endParaRPr>
          </a:p>
        </p:txBody>
      </p:sp>
      <p:pic>
        <p:nvPicPr>
          <p:cNvPr id="8" name="Picture 2" descr="http://komik.blogsayfasi.com/files/2010/04/seguranca_no_trabalho.jpg"/>
          <p:cNvPicPr>
            <a:picLocks noChangeAspect="1" noChangeArrowheads="1"/>
          </p:cNvPicPr>
          <p:nvPr/>
        </p:nvPicPr>
        <p:blipFill>
          <a:blip r:embed="rId2" cstate="print"/>
          <a:srcRect/>
          <a:stretch>
            <a:fillRect/>
          </a:stretch>
        </p:blipFill>
        <p:spPr bwMode="auto">
          <a:xfrm>
            <a:off x="3276600" y="3040063"/>
            <a:ext cx="5416550" cy="3436937"/>
          </a:xfrm>
          <a:prstGeom prst="rect">
            <a:avLst/>
          </a:prstGeom>
          <a:noFill/>
          <a:ln w="9525">
            <a:noFill/>
            <a:miter lim="800000"/>
            <a:headEnd/>
            <a:tailEnd/>
          </a:ln>
        </p:spPr>
      </p:pic>
    </p:spTree>
    <p:extLst>
      <p:ext uri="{BB962C8B-B14F-4D97-AF65-F5344CB8AC3E}">
        <p14:creationId xmlns:p14="http://schemas.microsoft.com/office/powerpoint/2010/main" val="285623834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Mekanik</a:t>
            </a:r>
            <a:r>
              <a:rPr lang="en-US" dirty="0"/>
              <a:t> el </a:t>
            </a:r>
            <a:r>
              <a:rPr lang="en-US" dirty="0" err="1"/>
              <a:t>aletleri</a:t>
            </a:r>
            <a:r>
              <a:rPr lang="en-US" dirty="0"/>
              <a:t>, </a:t>
            </a:r>
            <a:r>
              <a:rPr lang="en-US" dirty="0" err="1"/>
              <a:t>kaldırma</a:t>
            </a:r>
            <a:r>
              <a:rPr lang="en-US" dirty="0"/>
              <a:t> </a:t>
            </a:r>
            <a:r>
              <a:rPr lang="en-US" dirty="0" err="1"/>
              <a:t>araçları</a:t>
            </a:r>
            <a:r>
              <a:rPr lang="en-US" dirty="0"/>
              <a:t>, </a:t>
            </a:r>
            <a:r>
              <a:rPr lang="en-US" dirty="0" err="1"/>
              <a:t>kazı</a:t>
            </a:r>
            <a:r>
              <a:rPr lang="en-US" dirty="0"/>
              <a:t> </a:t>
            </a:r>
            <a:r>
              <a:rPr lang="en-US" dirty="0" err="1"/>
              <a:t>ve</a:t>
            </a:r>
            <a:r>
              <a:rPr lang="en-US" dirty="0"/>
              <a:t> </a:t>
            </a:r>
            <a:r>
              <a:rPr lang="en-US" dirty="0" err="1"/>
              <a:t>malzeme</a:t>
            </a:r>
            <a:r>
              <a:rPr lang="en-US" dirty="0"/>
              <a:t> </a:t>
            </a:r>
            <a:r>
              <a:rPr lang="en-US" dirty="0" err="1"/>
              <a:t>taşıma</a:t>
            </a:r>
            <a:r>
              <a:rPr lang="en-US" dirty="0"/>
              <a:t> </a:t>
            </a:r>
            <a:r>
              <a:rPr lang="en-US" dirty="0" err="1"/>
              <a:t>işlerinde</a:t>
            </a:r>
            <a:r>
              <a:rPr lang="en-US" dirty="0"/>
              <a:t> </a:t>
            </a:r>
            <a:r>
              <a:rPr lang="en-US" dirty="0" err="1"/>
              <a:t>kullanılan</a:t>
            </a:r>
            <a:r>
              <a:rPr lang="en-US" dirty="0"/>
              <a:t> </a:t>
            </a:r>
            <a:r>
              <a:rPr lang="en-US" dirty="0" err="1"/>
              <a:t>makine</a:t>
            </a:r>
            <a:r>
              <a:rPr lang="en-US" dirty="0"/>
              <a:t> </a:t>
            </a:r>
            <a:r>
              <a:rPr lang="en-US" dirty="0" err="1"/>
              <a:t>ve</a:t>
            </a:r>
            <a:r>
              <a:rPr lang="en-US" dirty="0"/>
              <a:t> </a:t>
            </a:r>
            <a:r>
              <a:rPr lang="en-US" dirty="0" err="1"/>
              <a:t>araçlar</a:t>
            </a:r>
            <a:r>
              <a:rPr lang="en-US" dirty="0"/>
              <a:t> </a:t>
            </a:r>
            <a:r>
              <a:rPr lang="en-US" dirty="0" err="1"/>
              <a:t>da</a:t>
            </a:r>
            <a:r>
              <a:rPr lang="en-US" dirty="0"/>
              <a:t> </a:t>
            </a:r>
            <a:r>
              <a:rPr lang="en-US" dirty="0" err="1"/>
              <a:t>dahil</a:t>
            </a:r>
            <a:r>
              <a:rPr lang="en-US" dirty="0"/>
              <a:t> </a:t>
            </a:r>
            <a:r>
              <a:rPr lang="en-US" dirty="0" err="1"/>
              <a:t>olmak</a:t>
            </a:r>
            <a:r>
              <a:rPr lang="en-US" dirty="0"/>
              <a:t> </a:t>
            </a:r>
            <a:r>
              <a:rPr lang="en-US" dirty="0" err="1"/>
              <a:t>üzere</a:t>
            </a:r>
            <a:r>
              <a:rPr lang="en-US" dirty="0"/>
              <a:t> </a:t>
            </a:r>
            <a:r>
              <a:rPr lang="en-US" dirty="0" err="1"/>
              <a:t>herhangi</a:t>
            </a:r>
            <a:r>
              <a:rPr lang="en-US" dirty="0"/>
              <a:t> </a:t>
            </a:r>
            <a:r>
              <a:rPr lang="en-US" dirty="0" err="1"/>
              <a:t>bir</a:t>
            </a:r>
            <a:r>
              <a:rPr lang="en-US" dirty="0"/>
              <a:t> </a:t>
            </a:r>
            <a:r>
              <a:rPr lang="en-US" dirty="0" err="1"/>
              <a:t>güçle</a:t>
            </a:r>
            <a:r>
              <a:rPr lang="en-US" dirty="0"/>
              <a:t> </a:t>
            </a:r>
            <a:r>
              <a:rPr lang="en-US" dirty="0" err="1"/>
              <a:t>çalışan</a:t>
            </a:r>
            <a:r>
              <a:rPr lang="en-US" dirty="0"/>
              <a:t> </a:t>
            </a:r>
            <a:r>
              <a:rPr lang="en-US" dirty="0" err="1"/>
              <a:t>tesis</a:t>
            </a:r>
            <a:r>
              <a:rPr lang="en-US" dirty="0"/>
              <a:t>, </a:t>
            </a:r>
            <a:r>
              <a:rPr lang="en-US" dirty="0" err="1"/>
              <a:t>makine</a:t>
            </a:r>
            <a:r>
              <a:rPr lang="en-US" dirty="0"/>
              <a:t> </a:t>
            </a:r>
            <a:r>
              <a:rPr lang="en-US" dirty="0" err="1"/>
              <a:t>ve</a:t>
            </a:r>
            <a:r>
              <a:rPr lang="en-US" dirty="0"/>
              <a:t> </a:t>
            </a:r>
            <a:r>
              <a:rPr lang="en-US" dirty="0" err="1"/>
              <a:t>ekipmanlarda</a:t>
            </a:r>
            <a:r>
              <a:rPr lang="en-US" dirty="0"/>
              <a:t> </a:t>
            </a:r>
            <a:r>
              <a:rPr lang="en-US" dirty="0" err="1"/>
              <a:t>aşağıda</a:t>
            </a:r>
            <a:r>
              <a:rPr lang="en-US" dirty="0"/>
              <a:t> </a:t>
            </a:r>
            <a:r>
              <a:rPr lang="en-US" dirty="0" err="1"/>
              <a:t>belirtilen</a:t>
            </a:r>
            <a:r>
              <a:rPr lang="en-US" dirty="0"/>
              <a:t> </a:t>
            </a:r>
            <a:r>
              <a:rPr lang="en-US" dirty="0" err="1"/>
              <a:t>hususlara</a:t>
            </a:r>
            <a:r>
              <a:rPr lang="en-US" dirty="0"/>
              <a:t> </a:t>
            </a:r>
            <a:r>
              <a:rPr lang="en-US" dirty="0" err="1"/>
              <a:t>uyulur</a:t>
            </a:r>
            <a:r>
              <a:rPr lang="en-US" dirty="0"/>
              <a:t>;</a:t>
            </a:r>
          </a:p>
          <a:p>
            <a:pPr lvl="1"/>
            <a:r>
              <a:rPr lang="en-US" dirty="0" err="1"/>
              <a:t>Mümkün</a:t>
            </a:r>
            <a:r>
              <a:rPr lang="en-US" dirty="0"/>
              <a:t> </a:t>
            </a:r>
            <a:r>
              <a:rPr lang="en-US" dirty="0" err="1"/>
              <a:t>olduğu</a:t>
            </a:r>
            <a:r>
              <a:rPr lang="en-US" dirty="0"/>
              <a:t> </a:t>
            </a:r>
            <a:r>
              <a:rPr lang="en-US" dirty="0" err="1"/>
              <a:t>kadar</a:t>
            </a:r>
            <a:r>
              <a:rPr lang="en-US" dirty="0"/>
              <a:t> </a:t>
            </a:r>
            <a:r>
              <a:rPr lang="en-US" dirty="0" err="1"/>
              <a:t>ergonomi</a:t>
            </a:r>
            <a:r>
              <a:rPr lang="en-US" dirty="0"/>
              <a:t> </a:t>
            </a:r>
            <a:r>
              <a:rPr lang="en-US" dirty="0" err="1"/>
              <a:t>prensipleri</a:t>
            </a:r>
            <a:r>
              <a:rPr lang="en-US" dirty="0"/>
              <a:t> </a:t>
            </a:r>
            <a:r>
              <a:rPr lang="en-US" dirty="0" err="1"/>
              <a:t>dikkate</a:t>
            </a:r>
            <a:r>
              <a:rPr lang="en-US" dirty="0"/>
              <a:t> </a:t>
            </a:r>
            <a:r>
              <a:rPr lang="en-US" dirty="0" err="1"/>
              <a:t>alınarak</a:t>
            </a:r>
            <a:r>
              <a:rPr lang="en-US" dirty="0"/>
              <a:t> </a:t>
            </a:r>
            <a:r>
              <a:rPr lang="en-US" dirty="0" err="1"/>
              <a:t>uygun</a:t>
            </a:r>
            <a:r>
              <a:rPr lang="en-US" dirty="0"/>
              <a:t> </a:t>
            </a:r>
            <a:r>
              <a:rPr lang="en-US" dirty="0" err="1"/>
              <a:t>şekilde</a:t>
            </a:r>
            <a:r>
              <a:rPr lang="en-US" dirty="0"/>
              <a:t> </a:t>
            </a:r>
            <a:r>
              <a:rPr lang="en-US" dirty="0" err="1"/>
              <a:t>ve</a:t>
            </a:r>
            <a:r>
              <a:rPr lang="en-US" dirty="0"/>
              <a:t> </a:t>
            </a:r>
            <a:r>
              <a:rPr lang="en-US" dirty="0" err="1"/>
              <a:t>yeterli</a:t>
            </a:r>
            <a:r>
              <a:rPr lang="en-US" dirty="0"/>
              <a:t> </a:t>
            </a:r>
            <a:r>
              <a:rPr lang="en-US" dirty="0" err="1"/>
              <a:t>sağlamlıkta</a:t>
            </a:r>
            <a:r>
              <a:rPr lang="en-US" dirty="0"/>
              <a:t> </a:t>
            </a:r>
            <a:r>
              <a:rPr lang="en-US" dirty="0" err="1"/>
              <a:t>tasarlanmış</a:t>
            </a:r>
            <a:r>
              <a:rPr lang="en-US" dirty="0"/>
              <a:t> </a:t>
            </a:r>
            <a:r>
              <a:rPr lang="en-US" dirty="0" err="1"/>
              <a:t>ve</a:t>
            </a:r>
            <a:r>
              <a:rPr lang="en-US" dirty="0"/>
              <a:t> </a:t>
            </a:r>
            <a:r>
              <a:rPr lang="en-US" dirty="0" err="1"/>
              <a:t>imal</a:t>
            </a:r>
            <a:r>
              <a:rPr lang="en-US" dirty="0"/>
              <a:t> </a:t>
            </a:r>
            <a:r>
              <a:rPr lang="en-US" dirty="0" err="1"/>
              <a:t>edilmiş</a:t>
            </a:r>
            <a:r>
              <a:rPr lang="en-US" dirty="0"/>
              <a:t> </a:t>
            </a:r>
            <a:r>
              <a:rPr lang="en-US" dirty="0" err="1"/>
              <a:t>olması</a:t>
            </a:r>
            <a:r>
              <a:rPr lang="en-US" dirty="0"/>
              <a:t>,</a:t>
            </a:r>
          </a:p>
          <a:p>
            <a:pPr lvl="1"/>
            <a:r>
              <a:rPr lang="en-US" dirty="0"/>
              <a:t>Her </a:t>
            </a:r>
            <a:r>
              <a:rPr lang="en-US" dirty="0" err="1"/>
              <a:t>zaman</a:t>
            </a:r>
            <a:r>
              <a:rPr lang="en-US" dirty="0"/>
              <a:t> </a:t>
            </a:r>
            <a:r>
              <a:rPr lang="en-US" dirty="0" err="1"/>
              <a:t>iyi</a:t>
            </a:r>
            <a:r>
              <a:rPr lang="en-US" dirty="0"/>
              <a:t> </a:t>
            </a:r>
            <a:r>
              <a:rPr lang="en-US" dirty="0" err="1"/>
              <a:t>çalışabilir</a:t>
            </a:r>
            <a:r>
              <a:rPr lang="en-US" dirty="0"/>
              <a:t> </a:t>
            </a:r>
            <a:r>
              <a:rPr lang="en-US" dirty="0" err="1"/>
              <a:t>durumda</a:t>
            </a:r>
            <a:r>
              <a:rPr lang="en-US" dirty="0"/>
              <a:t> </a:t>
            </a:r>
            <a:r>
              <a:rPr lang="en-US" dirty="0" err="1"/>
              <a:t>olması</a:t>
            </a:r>
            <a:r>
              <a:rPr lang="en-US" dirty="0"/>
              <a:t>,</a:t>
            </a:r>
          </a:p>
          <a:p>
            <a:pPr lvl="1"/>
            <a:r>
              <a:rPr lang="en-US" dirty="0" err="1"/>
              <a:t>Doğru</a:t>
            </a:r>
            <a:r>
              <a:rPr lang="en-US" dirty="0"/>
              <a:t> </a:t>
            </a:r>
            <a:r>
              <a:rPr lang="en-US" dirty="0" err="1"/>
              <a:t>şekilde</a:t>
            </a:r>
            <a:r>
              <a:rPr lang="en-US" dirty="0"/>
              <a:t> </a:t>
            </a:r>
            <a:r>
              <a:rPr lang="en-US" dirty="0" err="1"/>
              <a:t>kurulması</a:t>
            </a:r>
            <a:r>
              <a:rPr lang="en-US" dirty="0"/>
              <a:t>,</a:t>
            </a:r>
          </a:p>
          <a:p>
            <a:pPr lvl="1"/>
            <a:r>
              <a:rPr lang="en-US" dirty="0" err="1"/>
              <a:t>Sadece</a:t>
            </a:r>
            <a:r>
              <a:rPr lang="en-US" dirty="0"/>
              <a:t> </a:t>
            </a:r>
            <a:r>
              <a:rPr lang="en-US" dirty="0" err="1"/>
              <a:t>tasarlandıkları</a:t>
            </a:r>
            <a:r>
              <a:rPr lang="en-US" dirty="0"/>
              <a:t> </a:t>
            </a:r>
            <a:r>
              <a:rPr lang="en-US" dirty="0" err="1"/>
              <a:t>işler</a:t>
            </a:r>
            <a:r>
              <a:rPr lang="en-US" dirty="0"/>
              <a:t> </a:t>
            </a:r>
            <a:r>
              <a:rPr lang="en-US" dirty="0" err="1"/>
              <a:t>için</a:t>
            </a:r>
            <a:r>
              <a:rPr lang="en-US" dirty="0"/>
              <a:t>, </a:t>
            </a:r>
            <a:r>
              <a:rPr lang="en-US" dirty="0" err="1"/>
              <a:t>uygun</a:t>
            </a:r>
            <a:r>
              <a:rPr lang="en-US" dirty="0"/>
              <a:t> </a:t>
            </a:r>
            <a:r>
              <a:rPr lang="en-US" dirty="0" err="1"/>
              <a:t>eğitim</a:t>
            </a:r>
            <a:r>
              <a:rPr lang="en-US" dirty="0"/>
              <a:t> </a:t>
            </a:r>
            <a:r>
              <a:rPr lang="en-US" dirty="0" err="1"/>
              <a:t>almış</a:t>
            </a:r>
            <a:r>
              <a:rPr lang="en-US" dirty="0"/>
              <a:t> </a:t>
            </a:r>
            <a:r>
              <a:rPr lang="en-US" dirty="0" err="1"/>
              <a:t>kişilerce</a:t>
            </a:r>
            <a:r>
              <a:rPr lang="en-US" dirty="0"/>
              <a:t> </a:t>
            </a:r>
            <a:r>
              <a:rPr lang="en-US" dirty="0" err="1"/>
              <a:t>doğru</a:t>
            </a:r>
            <a:r>
              <a:rPr lang="en-US" dirty="0"/>
              <a:t> </a:t>
            </a:r>
            <a:r>
              <a:rPr lang="en-US" dirty="0" err="1"/>
              <a:t>şekilde</a:t>
            </a:r>
            <a:r>
              <a:rPr lang="en-US" dirty="0"/>
              <a:t> </a:t>
            </a:r>
            <a:r>
              <a:rPr lang="en-US" dirty="0" err="1"/>
              <a:t>kullanılması</a:t>
            </a:r>
            <a:r>
              <a:rPr lang="en-US" dirty="0"/>
              <a:t>.</a:t>
            </a:r>
          </a:p>
          <a:p>
            <a:endParaRPr lang="en-US" dirty="0"/>
          </a:p>
        </p:txBody>
      </p:sp>
      <p:sp>
        <p:nvSpPr>
          <p:cNvPr id="3" name="Title 2"/>
          <p:cNvSpPr>
            <a:spLocks noGrp="1"/>
          </p:cNvSpPr>
          <p:nvPr>
            <p:ph type="title"/>
          </p:nvPr>
        </p:nvSpPr>
        <p:spPr/>
        <p:txBody>
          <a:bodyPr/>
          <a:lstStyle/>
          <a:p>
            <a:r>
              <a:rPr lang="tr-TR" dirty="0"/>
              <a:t>Mevzuattan maddeler</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a:t>İnşaat İş Güvenliği</a:t>
            </a:r>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21</a:t>
            </a:fld>
            <a:endParaRPr lang="en-US"/>
          </a:p>
        </p:txBody>
      </p:sp>
    </p:spTree>
    <p:extLst>
      <p:ext uri="{BB962C8B-B14F-4D97-AF65-F5344CB8AC3E}">
        <p14:creationId xmlns:p14="http://schemas.microsoft.com/office/powerpoint/2010/main" val="425385331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dissolv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dissolv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dissolv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dissolve">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dissolve">
                                      <p:cBhvr>
                                        <p:cTn id="3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err="1"/>
              <a:t>Tüm</a:t>
            </a:r>
            <a:r>
              <a:rPr lang="en-US" sz="2400" dirty="0"/>
              <a:t> </a:t>
            </a:r>
            <a:r>
              <a:rPr lang="en-US" sz="2400" dirty="0" err="1"/>
              <a:t>iş</a:t>
            </a:r>
            <a:r>
              <a:rPr lang="en-US" sz="2400" dirty="0"/>
              <a:t> </a:t>
            </a:r>
            <a:r>
              <a:rPr lang="en-US" sz="2400" dirty="0" err="1"/>
              <a:t>ekipmanlarının</a:t>
            </a:r>
            <a:r>
              <a:rPr lang="en-US" sz="2400" dirty="0"/>
              <a:t> </a:t>
            </a:r>
            <a:r>
              <a:rPr lang="en-US" sz="2400" dirty="0" err="1"/>
              <a:t>periyodik</a:t>
            </a:r>
            <a:r>
              <a:rPr lang="en-US" sz="2400" dirty="0"/>
              <a:t> </a:t>
            </a:r>
            <a:r>
              <a:rPr lang="en-US" sz="2400" dirty="0" err="1"/>
              <a:t>olarak</a:t>
            </a:r>
            <a:r>
              <a:rPr lang="en-US" sz="2400" dirty="0"/>
              <a:t> </a:t>
            </a:r>
            <a:r>
              <a:rPr lang="en-US" sz="2400" dirty="0" err="1"/>
              <a:t>kontrol</a:t>
            </a:r>
            <a:r>
              <a:rPr lang="en-US" sz="2400" dirty="0"/>
              <a:t>, test </a:t>
            </a:r>
            <a:r>
              <a:rPr lang="en-US" sz="2400" dirty="0" err="1"/>
              <a:t>ve</a:t>
            </a:r>
            <a:r>
              <a:rPr lang="en-US" sz="2400" dirty="0"/>
              <a:t> </a:t>
            </a:r>
            <a:r>
              <a:rPr lang="en-US" sz="2400" dirty="0" err="1"/>
              <a:t>deneyleri</a:t>
            </a:r>
            <a:r>
              <a:rPr lang="en-US" sz="2400" dirty="0"/>
              <a:t>, </a:t>
            </a:r>
            <a:r>
              <a:rPr lang="en-US" sz="2400" dirty="0" err="1"/>
              <a:t>İş</a:t>
            </a:r>
            <a:r>
              <a:rPr lang="en-US" sz="2400" dirty="0"/>
              <a:t> </a:t>
            </a:r>
            <a:r>
              <a:rPr lang="en-US" sz="2400" dirty="0" err="1"/>
              <a:t>Ekipmanlarının</a:t>
            </a:r>
            <a:r>
              <a:rPr lang="en-US" sz="2400" dirty="0"/>
              <a:t> </a:t>
            </a:r>
            <a:r>
              <a:rPr lang="en-US" sz="2400" dirty="0" err="1"/>
              <a:t>Kullanımında</a:t>
            </a:r>
            <a:r>
              <a:rPr lang="en-US" sz="2400" dirty="0"/>
              <a:t> </a:t>
            </a:r>
            <a:r>
              <a:rPr lang="en-US" sz="2400" dirty="0" err="1"/>
              <a:t>Sağlık</a:t>
            </a:r>
            <a:r>
              <a:rPr lang="en-US" sz="2400" dirty="0"/>
              <a:t> </a:t>
            </a:r>
            <a:r>
              <a:rPr lang="en-US" sz="2400" dirty="0" err="1"/>
              <a:t>ve</a:t>
            </a:r>
            <a:r>
              <a:rPr lang="en-US" sz="2400" dirty="0"/>
              <a:t> </a:t>
            </a:r>
            <a:r>
              <a:rPr lang="en-US" sz="2400" dirty="0" err="1"/>
              <a:t>Güvenlik</a:t>
            </a:r>
            <a:r>
              <a:rPr lang="en-US" sz="2400" dirty="0"/>
              <a:t> </a:t>
            </a:r>
            <a:r>
              <a:rPr lang="en-US" sz="2400" dirty="0" err="1"/>
              <a:t>Şartları</a:t>
            </a:r>
            <a:r>
              <a:rPr lang="en-US" sz="2400" dirty="0"/>
              <a:t> </a:t>
            </a:r>
            <a:r>
              <a:rPr lang="en-US" sz="2400" dirty="0" err="1"/>
              <a:t>Yönetmeliğinde</a:t>
            </a:r>
            <a:r>
              <a:rPr lang="en-US" sz="2400" dirty="0"/>
              <a:t> </a:t>
            </a:r>
            <a:r>
              <a:rPr lang="en-US" sz="2400" dirty="0" err="1"/>
              <a:t>belirtilen</a:t>
            </a:r>
            <a:r>
              <a:rPr lang="en-US" sz="2400" dirty="0"/>
              <a:t> </a:t>
            </a:r>
            <a:r>
              <a:rPr lang="en-US" sz="2400" dirty="0" err="1"/>
              <a:t>hükümlere</a:t>
            </a:r>
            <a:r>
              <a:rPr lang="en-US" sz="2400" dirty="0"/>
              <a:t> </a:t>
            </a:r>
            <a:r>
              <a:rPr lang="en-US" sz="2400" dirty="0" err="1"/>
              <a:t>uygun</a:t>
            </a:r>
            <a:r>
              <a:rPr lang="en-US" sz="2400" dirty="0"/>
              <a:t> </a:t>
            </a:r>
            <a:r>
              <a:rPr lang="en-US" sz="2400" dirty="0" err="1"/>
              <a:t>yapılır</a:t>
            </a:r>
            <a:r>
              <a:rPr lang="en-US" sz="2400" dirty="0"/>
              <a:t>.</a:t>
            </a:r>
          </a:p>
          <a:p>
            <a:r>
              <a:rPr lang="en-US" sz="2400" dirty="0"/>
              <a:t>Her </a:t>
            </a:r>
            <a:r>
              <a:rPr lang="en-US" sz="2400" dirty="0" err="1"/>
              <a:t>türlü</a:t>
            </a:r>
            <a:r>
              <a:rPr lang="en-US" sz="2400" dirty="0"/>
              <a:t> </a:t>
            </a:r>
            <a:r>
              <a:rPr lang="en-US" sz="2400" dirty="0" err="1"/>
              <a:t>iş</a:t>
            </a:r>
            <a:r>
              <a:rPr lang="en-US" sz="2400" dirty="0"/>
              <a:t> </a:t>
            </a:r>
            <a:r>
              <a:rPr lang="en-US" sz="2400" dirty="0" err="1"/>
              <a:t>ekipmanı</a:t>
            </a:r>
            <a:r>
              <a:rPr lang="en-US" sz="2400" dirty="0"/>
              <a:t> </a:t>
            </a:r>
            <a:r>
              <a:rPr lang="en-US" sz="2400" dirty="0" err="1"/>
              <a:t>için</a:t>
            </a:r>
            <a:r>
              <a:rPr lang="en-US" sz="2400" dirty="0"/>
              <a:t> </a:t>
            </a:r>
            <a:r>
              <a:rPr lang="en-US" sz="2400" dirty="0" err="1"/>
              <a:t>üzerinde</a:t>
            </a:r>
            <a:r>
              <a:rPr lang="en-US" sz="2400" dirty="0"/>
              <a:t> </a:t>
            </a:r>
            <a:r>
              <a:rPr lang="en-US" sz="2400" dirty="0" err="1"/>
              <a:t>kurulu</a:t>
            </a:r>
            <a:r>
              <a:rPr lang="en-US" sz="2400" dirty="0"/>
              <a:t> </a:t>
            </a:r>
            <a:r>
              <a:rPr lang="en-US" sz="2400" dirty="0" err="1"/>
              <a:t>olduğu</a:t>
            </a:r>
            <a:r>
              <a:rPr lang="en-US" sz="2400" dirty="0"/>
              <a:t> </a:t>
            </a:r>
            <a:r>
              <a:rPr lang="en-US" sz="2400" dirty="0" err="1"/>
              <a:t>veya</a:t>
            </a:r>
            <a:r>
              <a:rPr lang="en-US" sz="2400" dirty="0"/>
              <a:t> </a:t>
            </a:r>
            <a:r>
              <a:rPr lang="en-US" sz="2400" dirty="0" err="1"/>
              <a:t>hareket</a:t>
            </a:r>
            <a:r>
              <a:rPr lang="en-US" sz="2400" dirty="0"/>
              <a:t> </a:t>
            </a:r>
            <a:r>
              <a:rPr lang="en-US" sz="2400" dirty="0" err="1"/>
              <a:t>halinde</a:t>
            </a:r>
            <a:r>
              <a:rPr lang="en-US" sz="2400" dirty="0"/>
              <a:t> </a:t>
            </a:r>
            <a:r>
              <a:rPr lang="en-US" sz="2400" dirty="0" err="1"/>
              <a:t>olduğu</a:t>
            </a:r>
            <a:r>
              <a:rPr lang="en-US" sz="2400" dirty="0"/>
              <a:t> </a:t>
            </a:r>
            <a:r>
              <a:rPr lang="en-US" sz="2400" dirty="0" err="1"/>
              <a:t>zeminin</a:t>
            </a:r>
            <a:r>
              <a:rPr lang="en-US" sz="2400" dirty="0"/>
              <a:t> </a:t>
            </a:r>
            <a:r>
              <a:rPr lang="en-US" sz="2400" dirty="0" err="1"/>
              <a:t>sağlamlığı</a:t>
            </a:r>
            <a:r>
              <a:rPr lang="en-US" sz="2400" dirty="0"/>
              <a:t> </a:t>
            </a:r>
            <a:r>
              <a:rPr lang="en-US" sz="2400" dirty="0" err="1"/>
              <a:t>kontrol</a:t>
            </a:r>
            <a:r>
              <a:rPr lang="en-US" sz="2400" dirty="0"/>
              <a:t> </a:t>
            </a:r>
            <a:r>
              <a:rPr lang="en-US" sz="2400" dirty="0" err="1"/>
              <a:t>edilir</a:t>
            </a:r>
            <a:r>
              <a:rPr lang="en-US" sz="2400" dirty="0"/>
              <a:t>. </a:t>
            </a:r>
            <a:r>
              <a:rPr lang="en-US" sz="2400" dirty="0" err="1"/>
              <a:t>Zeminin</a:t>
            </a:r>
            <a:r>
              <a:rPr lang="en-US" sz="2400" dirty="0"/>
              <a:t> </a:t>
            </a:r>
            <a:r>
              <a:rPr lang="en-US" sz="2400" dirty="0" err="1"/>
              <a:t>sağlamlığından</a:t>
            </a:r>
            <a:r>
              <a:rPr lang="en-US" sz="2400" dirty="0"/>
              <a:t> </a:t>
            </a:r>
            <a:r>
              <a:rPr lang="en-US" sz="2400" dirty="0" err="1"/>
              <a:t>emin</a:t>
            </a:r>
            <a:r>
              <a:rPr lang="en-US" sz="2400" dirty="0"/>
              <a:t> </a:t>
            </a:r>
            <a:r>
              <a:rPr lang="en-US" sz="2400" dirty="0" err="1"/>
              <a:t>olunmadan</a:t>
            </a:r>
            <a:r>
              <a:rPr lang="en-US" sz="2400" dirty="0"/>
              <a:t> </a:t>
            </a:r>
            <a:r>
              <a:rPr lang="en-US" sz="2400" dirty="0" err="1"/>
              <a:t>ve</a:t>
            </a:r>
            <a:r>
              <a:rPr lang="en-US" sz="2400" dirty="0"/>
              <a:t> </a:t>
            </a:r>
            <a:r>
              <a:rPr lang="en-US" sz="2400" dirty="0" err="1"/>
              <a:t>gerekli</a:t>
            </a:r>
            <a:r>
              <a:rPr lang="en-US" sz="2400" dirty="0"/>
              <a:t> </a:t>
            </a:r>
            <a:r>
              <a:rPr lang="en-US" sz="2400" dirty="0" err="1"/>
              <a:t>hallerde</a:t>
            </a:r>
            <a:r>
              <a:rPr lang="en-US" sz="2400" dirty="0"/>
              <a:t> </a:t>
            </a:r>
            <a:r>
              <a:rPr lang="en-US" sz="2400" dirty="0" err="1"/>
              <a:t>dengeleme</a:t>
            </a:r>
            <a:r>
              <a:rPr lang="en-US" sz="2400" dirty="0"/>
              <a:t> </a:t>
            </a:r>
            <a:r>
              <a:rPr lang="en-US" sz="2400" dirty="0" err="1"/>
              <a:t>ve</a:t>
            </a:r>
            <a:r>
              <a:rPr lang="en-US" sz="2400" dirty="0"/>
              <a:t> </a:t>
            </a:r>
            <a:r>
              <a:rPr lang="en-US" sz="2400" dirty="0" err="1"/>
              <a:t>sabitleme</a:t>
            </a:r>
            <a:r>
              <a:rPr lang="en-US" sz="2400" dirty="0"/>
              <a:t> </a:t>
            </a:r>
            <a:r>
              <a:rPr lang="en-US" sz="2400" dirty="0" err="1"/>
              <a:t>yapılmadan</a:t>
            </a:r>
            <a:r>
              <a:rPr lang="en-US" sz="2400" dirty="0"/>
              <a:t> </a:t>
            </a:r>
            <a:r>
              <a:rPr lang="en-US" sz="2400" dirty="0" err="1"/>
              <a:t>çalışılmaya</a:t>
            </a:r>
            <a:r>
              <a:rPr lang="en-US" sz="2400" dirty="0"/>
              <a:t> </a:t>
            </a:r>
            <a:r>
              <a:rPr lang="en-US" sz="2400" dirty="0" err="1"/>
              <a:t>başlanmaz</a:t>
            </a:r>
            <a:r>
              <a:rPr lang="en-US" sz="2400" dirty="0"/>
              <a:t>. </a:t>
            </a:r>
            <a:r>
              <a:rPr lang="en-US" sz="2400" dirty="0" err="1"/>
              <a:t>Hendek</a:t>
            </a:r>
            <a:r>
              <a:rPr lang="en-US" sz="2400" dirty="0"/>
              <a:t> </a:t>
            </a:r>
            <a:r>
              <a:rPr lang="en-US" sz="2400" dirty="0" err="1"/>
              <a:t>kenarları</a:t>
            </a:r>
            <a:r>
              <a:rPr lang="en-US" sz="2400" dirty="0"/>
              <a:t> </a:t>
            </a:r>
            <a:r>
              <a:rPr lang="en-US" sz="2400" dirty="0" err="1"/>
              <a:t>ve</a:t>
            </a:r>
            <a:r>
              <a:rPr lang="en-US" sz="2400" dirty="0"/>
              <a:t> </a:t>
            </a:r>
            <a:r>
              <a:rPr lang="en-US" sz="2400" dirty="0" err="1"/>
              <a:t>dik</a:t>
            </a:r>
            <a:r>
              <a:rPr lang="en-US" sz="2400" dirty="0"/>
              <a:t> </a:t>
            </a:r>
            <a:r>
              <a:rPr lang="en-US" sz="2400" dirty="0" err="1"/>
              <a:t>eğimli</a:t>
            </a:r>
            <a:r>
              <a:rPr lang="en-US" sz="2400" dirty="0"/>
              <a:t> </a:t>
            </a:r>
            <a:r>
              <a:rPr lang="en-US" sz="2400" dirty="0" err="1"/>
              <a:t>yerlerde</a:t>
            </a:r>
            <a:r>
              <a:rPr lang="en-US" sz="2400" dirty="0"/>
              <a:t> </a:t>
            </a:r>
            <a:r>
              <a:rPr lang="en-US" sz="2400" dirty="0" err="1"/>
              <a:t>zemin</a:t>
            </a:r>
            <a:r>
              <a:rPr lang="en-US" sz="2400" dirty="0"/>
              <a:t> </a:t>
            </a:r>
            <a:r>
              <a:rPr lang="en-US" sz="2400" dirty="0" err="1"/>
              <a:t>kaymasını</a:t>
            </a:r>
            <a:r>
              <a:rPr lang="en-US" sz="2400" dirty="0"/>
              <a:t> </a:t>
            </a:r>
            <a:r>
              <a:rPr lang="en-US" sz="2400" dirty="0" err="1"/>
              <a:t>ve</a:t>
            </a:r>
            <a:r>
              <a:rPr lang="en-US" sz="2400" dirty="0"/>
              <a:t> </a:t>
            </a:r>
            <a:r>
              <a:rPr lang="en-US" sz="2400" dirty="0" err="1"/>
              <a:t>makinenin</a:t>
            </a:r>
            <a:r>
              <a:rPr lang="en-US" sz="2400" dirty="0"/>
              <a:t> </a:t>
            </a:r>
            <a:r>
              <a:rPr lang="en-US" sz="2400" dirty="0" err="1"/>
              <a:t>kaymasını</a:t>
            </a:r>
            <a:r>
              <a:rPr lang="en-US" sz="2400" dirty="0"/>
              <a:t> </a:t>
            </a:r>
            <a:r>
              <a:rPr lang="en-US" sz="2400" dirty="0" err="1"/>
              <a:t>önleyici</a:t>
            </a:r>
            <a:r>
              <a:rPr lang="en-US" sz="2400" dirty="0"/>
              <a:t> </a:t>
            </a:r>
            <a:r>
              <a:rPr lang="en-US" sz="2400" dirty="0" err="1"/>
              <a:t>tedbirler</a:t>
            </a:r>
            <a:r>
              <a:rPr lang="en-US" sz="2400" dirty="0"/>
              <a:t> </a:t>
            </a:r>
            <a:r>
              <a:rPr lang="en-US" sz="2400" dirty="0" err="1"/>
              <a:t>alınır</a:t>
            </a:r>
            <a:r>
              <a:rPr lang="en-US" sz="2400" dirty="0"/>
              <a:t>.</a:t>
            </a:r>
          </a:p>
          <a:p>
            <a:endParaRPr lang="en-US" dirty="0"/>
          </a:p>
        </p:txBody>
      </p:sp>
      <p:sp>
        <p:nvSpPr>
          <p:cNvPr id="3" name="Title 2"/>
          <p:cNvSpPr>
            <a:spLocks noGrp="1"/>
          </p:cNvSpPr>
          <p:nvPr>
            <p:ph type="title"/>
          </p:nvPr>
        </p:nvSpPr>
        <p:spPr/>
        <p:txBody>
          <a:bodyPr/>
          <a:lstStyle/>
          <a:p>
            <a:r>
              <a:rPr lang="tr-TR" dirty="0"/>
              <a:t>Mevzuattan maddeler (devam)</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a:t>İnşaat İş Güvenliği</a:t>
            </a:r>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22</a:t>
            </a:fld>
            <a:endParaRPr lang="en-US"/>
          </a:p>
        </p:txBody>
      </p:sp>
    </p:spTree>
    <p:extLst>
      <p:ext uri="{BB962C8B-B14F-4D97-AF65-F5344CB8AC3E}">
        <p14:creationId xmlns:p14="http://schemas.microsoft.com/office/powerpoint/2010/main" val="3175599201"/>
      </p:ext>
    </p:extLst>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600" dirty="0" err="1"/>
              <a:t>İş</a:t>
            </a:r>
            <a:r>
              <a:rPr lang="en-US" sz="2600" dirty="0"/>
              <a:t> </a:t>
            </a:r>
            <a:r>
              <a:rPr lang="en-US" sz="2600" dirty="0" err="1"/>
              <a:t>ekipmanlarında</a:t>
            </a:r>
            <a:r>
              <a:rPr lang="en-US" sz="2600" dirty="0"/>
              <a:t>, </a:t>
            </a:r>
            <a:r>
              <a:rPr lang="en-US" sz="2600" dirty="0" err="1"/>
              <a:t>operatörün</a:t>
            </a:r>
            <a:r>
              <a:rPr lang="en-US" sz="2600" dirty="0"/>
              <a:t> </a:t>
            </a:r>
            <a:r>
              <a:rPr lang="en-US" sz="2600" dirty="0" err="1"/>
              <a:t>görüş</a:t>
            </a:r>
            <a:r>
              <a:rPr lang="en-US" sz="2600" dirty="0"/>
              <a:t> </a:t>
            </a:r>
            <a:r>
              <a:rPr lang="en-US" sz="2600" dirty="0" err="1"/>
              <a:t>alanının</a:t>
            </a:r>
            <a:r>
              <a:rPr lang="en-US" sz="2600" dirty="0"/>
              <a:t> </a:t>
            </a:r>
            <a:r>
              <a:rPr lang="en-US" sz="2600" dirty="0" err="1"/>
              <a:t>kısıtlı</a:t>
            </a:r>
            <a:r>
              <a:rPr lang="en-US" sz="2600" dirty="0"/>
              <a:t> </a:t>
            </a:r>
            <a:r>
              <a:rPr lang="en-US" sz="2600" dirty="0" err="1"/>
              <a:t>olduğu</a:t>
            </a:r>
            <a:r>
              <a:rPr lang="en-US" sz="2600" dirty="0"/>
              <a:t> </a:t>
            </a:r>
            <a:r>
              <a:rPr lang="en-US" sz="2600" dirty="0" err="1"/>
              <a:t>durumlarda</a:t>
            </a:r>
            <a:r>
              <a:rPr lang="en-US" sz="2600" dirty="0"/>
              <a:t>, </a:t>
            </a:r>
            <a:r>
              <a:rPr lang="en-US" sz="2600" dirty="0" err="1"/>
              <a:t>operatöre</a:t>
            </a:r>
            <a:r>
              <a:rPr lang="en-US" sz="2600" dirty="0"/>
              <a:t> </a:t>
            </a:r>
            <a:r>
              <a:rPr lang="en-US" sz="2600" dirty="0" err="1"/>
              <a:t>rehberlik</a:t>
            </a:r>
            <a:r>
              <a:rPr lang="en-US" sz="2600" dirty="0"/>
              <a:t> </a:t>
            </a:r>
            <a:r>
              <a:rPr lang="en-US" sz="2600" dirty="0" err="1"/>
              <a:t>edecek</a:t>
            </a:r>
            <a:r>
              <a:rPr lang="en-US" sz="2600" dirty="0"/>
              <a:t>, </a:t>
            </a:r>
            <a:r>
              <a:rPr lang="en-US" sz="2600" dirty="0" err="1"/>
              <a:t>konuyla</a:t>
            </a:r>
            <a:r>
              <a:rPr lang="en-US" sz="2600" dirty="0"/>
              <a:t> </a:t>
            </a:r>
            <a:r>
              <a:rPr lang="en-US" sz="2600" dirty="0" err="1"/>
              <a:t>ilgili</a:t>
            </a:r>
            <a:r>
              <a:rPr lang="en-US" sz="2600" dirty="0"/>
              <a:t> </a:t>
            </a:r>
            <a:r>
              <a:rPr lang="en-US" sz="2600" dirty="0" err="1"/>
              <a:t>eğitim</a:t>
            </a:r>
            <a:r>
              <a:rPr lang="en-US" sz="2600" dirty="0"/>
              <a:t> </a:t>
            </a:r>
            <a:r>
              <a:rPr lang="en-US" sz="2600" dirty="0" err="1"/>
              <a:t>almış</a:t>
            </a:r>
            <a:r>
              <a:rPr lang="en-US" sz="2600" dirty="0"/>
              <a:t> </a:t>
            </a:r>
            <a:r>
              <a:rPr lang="en-US" sz="2600" dirty="0" err="1"/>
              <a:t>bir</a:t>
            </a:r>
            <a:r>
              <a:rPr lang="en-US" sz="2600" dirty="0"/>
              <a:t> </a:t>
            </a:r>
            <a:r>
              <a:rPr lang="en-US" sz="2600" dirty="0" err="1"/>
              <a:t>işaretçi</a:t>
            </a:r>
            <a:r>
              <a:rPr lang="en-US" sz="2600" dirty="0"/>
              <a:t> </a:t>
            </a:r>
            <a:r>
              <a:rPr lang="en-US" sz="2600" dirty="0" err="1"/>
              <a:t>görevlendirilir</a:t>
            </a:r>
            <a:r>
              <a:rPr lang="en-US" sz="2600" dirty="0"/>
              <a:t>.</a:t>
            </a:r>
          </a:p>
          <a:p>
            <a:r>
              <a:rPr lang="en-US" sz="2600" dirty="0"/>
              <a:t> </a:t>
            </a:r>
            <a:r>
              <a:rPr lang="en-US" sz="2600" dirty="0" err="1"/>
              <a:t>Kazı</a:t>
            </a:r>
            <a:r>
              <a:rPr lang="en-US" sz="2600" dirty="0"/>
              <a:t> </a:t>
            </a:r>
            <a:r>
              <a:rPr lang="en-US" sz="2600" dirty="0" err="1"/>
              <a:t>ve</a:t>
            </a:r>
            <a:r>
              <a:rPr lang="en-US" sz="2600" dirty="0"/>
              <a:t> </a:t>
            </a:r>
            <a:r>
              <a:rPr lang="en-US" sz="2600" dirty="0" err="1"/>
              <a:t>malzeme</a:t>
            </a:r>
            <a:r>
              <a:rPr lang="en-US" sz="2600" dirty="0"/>
              <a:t> </a:t>
            </a:r>
            <a:r>
              <a:rPr lang="en-US" sz="2600" dirty="0" err="1"/>
              <a:t>taşıma</a:t>
            </a:r>
            <a:r>
              <a:rPr lang="en-US" sz="2600" dirty="0"/>
              <a:t> </a:t>
            </a:r>
            <a:r>
              <a:rPr lang="en-US" sz="2600" dirty="0" err="1"/>
              <a:t>işlerinde</a:t>
            </a:r>
            <a:r>
              <a:rPr lang="en-US" sz="2600" dirty="0"/>
              <a:t> </a:t>
            </a:r>
            <a:r>
              <a:rPr lang="en-US" sz="2600" dirty="0" err="1"/>
              <a:t>kullanılan</a:t>
            </a:r>
            <a:r>
              <a:rPr lang="en-US" sz="2600" dirty="0"/>
              <a:t> </a:t>
            </a:r>
            <a:r>
              <a:rPr lang="en-US" sz="2600" dirty="0" err="1"/>
              <a:t>makine</a:t>
            </a:r>
            <a:r>
              <a:rPr lang="en-US" sz="2600" dirty="0"/>
              <a:t> </a:t>
            </a:r>
            <a:r>
              <a:rPr lang="en-US" sz="2600" dirty="0" err="1"/>
              <a:t>ve</a:t>
            </a:r>
            <a:r>
              <a:rPr lang="en-US" sz="2600" dirty="0"/>
              <a:t> </a:t>
            </a:r>
            <a:r>
              <a:rPr lang="en-US" sz="2600" dirty="0" err="1"/>
              <a:t>araçların</a:t>
            </a:r>
            <a:r>
              <a:rPr lang="en-US" sz="2600" dirty="0"/>
              <a:t> </a:t>
            </a:r>
            <a:r>
              <a:rPr lang="en-US" sz="2600" dirty="0" err="1"/>
              <a:t>manevra</a:t>
            </a:r>
            <a:r>
              <a:rPr lang="en-US" sz="2600" dirty="0"/>
              <a:t> </a:t>
            </a:r>
            <a:r>
              <a:rPr lang="en-US" sz="2600" dirty="0" err="1"/>
              <a:t>ve</a:t>
            </a:r>
            <a:r>
              <a:rPr lang="en-US" sz="2600" dirty="0"/>
              <a:t> park </a:t>
            </a:r>
            <a:r>
              <a:rPr lang="en-US" sz="2600" dirty="0" err="1"/>
              <a:t>yerleri</a:t>
            </a:r>
            <a:r>
              <a:rPr lang="en-US" sz="2600" dirty="0"/>
              <a:t> </a:t>
            </a:r>
            <a:r>
              <a:rPr lang="en-US" sz="2600" dirty="0" err="1"/>
              <a:t>ile</a:t>
            </a:r>
            <a:r>
              <a:rPr lang="en-US" sz="2600" dirty="0"/>
              <a:t> </a:t>
            </a:r>
            <a:r>
              <a:rPr lang="en-US" sz="2600" dirty="0" err="1"/>
              <a:t>hareket</a:t>
            </a:r>
            <a:r>
              <a:rPr lang="en-US" sz="2600" dirty="0"/>
              <a:t> </a:t>
            </a:r>
            <a:r>
              <a:rPr lang="en-US" sz="2600" dirty="0" err="1"/>
              <a:t>alanları</a:t>
            </a:r>
            <a:r>
              <a:rPr lang="en-US" sz="2600" dirty="0"/>
              <a:t> </a:t>
            </a:r>
            <a:r>
              <a:rPr lang="en-US" sz="2600" dirty="0" err="1"/>
              <a:t>belirlenir</a:t>
            </a:r>
            <a:r>
              <a:rPr lang="en-US" sz="2600" dirty="0"/>
              <a:t>.</a:t>
            </a:r>
          </a:p>
          <a:p>
            <a:r>
              <a:rPr lang="en-US" sz="2600" dirty="0" err="1"/>
              <a:t>Kazı</a:t>
            </a:r>
            <a:r>
              <a:rPr lang="en-US" sz="2600" dirty="0"/>
              <a:t> </a:t>
            </a:r>
            <a:r>
              <a:rPr lang="en-US" sz="2600" dirty="0" err="1"/>
              <a:t>ve</a:t>
            </a:r>
            <a:r>
              <a:rPr lang="en-US" sz="2600" dirty="0"/>
              <a:t> </a:t>
            </a:r>
            <a:r>
              <a:rPr lang="en-US" sz="2600" dirty="0" err="1"/>
              <a:t>malzeme</a:t>
            </a:r>
            <a:r>
              <a:rPr lang="en-US" sz="2600" dirty="0"/>
              <a:t> </a:t>
            </a:r>
            <a:r>
              <a:rPr lang="en-US" sz="2600" dirty="0" err="1"/>
              <a:t>taşıma</a:t>
            </a:r>
            <a:r>
              <a:rPr lang="en-US" sz="2600" dirty="0"/>
              <a:t> </a:t>
            </a:r>
            <a:r>
              <a:rPr lang="en-US" sz="2600" dirty="0" err="1"/>
              <a:t>işlerinde</a:t>
            </a:r>
            <a:r>
              <a:rPr lang="en-US" sz="2600" dirty="0"/>
              <a:t> </a:t>
            </a:r>
            <a:r>
              <a:rPr lang="en-US" sz="2600" dirty="0" err="1"/>
              <a:t>kullanılan</a:t>
            </a:r>
            <a:r>
              <a:rPr lang="en-US" sz="2600" dirty="0"/>
              <a:t> </a:t>
            </a:r>
            <a:r>
              <a:rPr lang="en-US" sz="2600" dirty="0" err="1"/>
              <a:t>makine</a:t>
            </a:r>
            <a:r>
              <a:rPr lang="en-US" sz="2600" dirty="0"/>
              <a:t> </a:t>
            </a:r>
            <a:r>
              <a:rPr lang="en-US" sz="2600" dirty="0" err="1"/>
              <a:t>ve</a:t>
            </a:r>
            <a:r>
              <a:rPr lang="en-US" sz="2600" dirty="0"/>
              <a:t> </a:t>
            </a:r>
            <a:r>
              <a:rPr lang="en-US" sz="2600" dirty="0" err="1"/>
              <a:t>araçların</a:t>
            </a:r>
            <a:r>
              <a:rPr lang="en-US" sz="2600" dirty="0"/>
              <a:t> </a:t>
            </a:r>
            <a:r>
              <a:rPr lang="en-US" sz="2600" dirty="0" err="1"/>
              <a:t>bütün</a:t>
            </a:r>
            <a:r>
              <a:rPr lang="en-US" sz="2600" dirty="0"/>
              <a:t> </a:t>
            </a:r>
            <a:r>
              <a:rPr lang="en-US" sz="2600" dirty="0" err="1"/>
              <a:t>manevraları</a:t>
            </a:r>
            <a:r>
              <a:rPr lang="en-US" sz="2600" dirty="0"/>
              <a:t> </a:t>
            </a:r>
            <a:r>
              <a:rPr lang="en-US" sz="2600" dirty="0" err="1"/>
              <a:t>bir</a:t>
            </a:r>
            <a:r>
              <a:rPr lang="en-US" sz="2600" dirty="0"/>
              <a:t> </a:t>
            </a:r>
            <a:r>
              <a:rPr lang="en-US" sz="2600" dirty="0" err="1"/>
              <a:t>gözetici</a:t>
            </a:r>
            <a:r>
              <a:rPr lang="en-US" sz="2600" dirty="0"/>
              <a:t> </a:t>
            </a:r>
            <a:r>
              <a:rPr lang="en-US" sz="2600" dirty="0" err="1"/>
              <a:t>tarafından</a:t>
            </a:r>
            <a:r>
              <a:rPr lang="en-US" sz="2600" dirty="0"/>
              <a:t> </a:t>
            </a:r>
            <a:r>
              <a:rPr lang="en-US" sz="2600" dirty="0" err="1"/>
              <a:t>yönetilir</a:t>
            </a:r>
            <a:r>
              <a:rPr lang="en-US" sz="2600" dirty="0"/>
              <a:t> </a:t>
            </a:r>
            <a:r>
              <a:rPr lang="en-US" sz="2600" dirty="0" err="1"/>
              <a:t>ve</a:t>
            </a:r>
            <a:r>
              <a:rPr lang="en-US" sz="2600" dirty="0"/>
              <a:t> </a:t>
            </a:r>
            <a:r>
              <a:rPr lang="en-US" sz="2600" dirty="0" err="1"/>
              <a:t>bu</a:t>
            </a:r>
            <a:r>
              <a:rPr lang="en-US" sz="2600" dirty="0"/>
              <a:t> </a:t>
            </a:r>
            <a:r>
              <a:rPr lang="en-US" sz="2600" dirty="0" err="1"/>
              <a:t>araçların</a:t>
            </a:r>
            <a:r>
              <a:rPr lang="en-US" sz="2600" dirty="0"/>
              <a:t> </a:t>
            </a:r>
            <a:r>
              <a:rPr lang="en-US" sz="2600" dirty="0" err="1"/>
              <a:t>geri</a:t>
            </a:r>
            <a:r>
              <a:rPr lang="en-US" sz="2600" dirty="0"/>
              <a:t> </a:t>
            </a:r>
            <a:r>
              <a:rPr lang="en-US" sz="2600" dirty="0" err="1"/>
              <a:t>manevraları</a:t>
            </a:r>
            <a:r>
              <a:rPr lang="en-US" sz="2600" dirty="0"/>
              <a:t> </a:t>
            </a:r>
            <a:r>
              <a:rPr lang="en-US" sz="2600" dirty="0" err="1"/>
              <a:t>esnasında</a:t>
            </a:r>
            <a:r>
              <a:rPr lang="en-US" sz="2600" dirty="0"/>
              <a:t> </a:t>
            </a:r>
            <a:r>
              <a:rPr lang="en-US" sz="2600" dirty="0" err="1"/>
              <a:t>sesli</a:t>
            </a:r>
            <a:r>
              <a:rPr lang="en-US" sz="2600" dirty="0"/>
              <a:t> </a:t>
            </a:r>
            <a:r>
              <a:rPr lang="en-US" sz="2600" dirty="0" err="1"/>
              <a:t>ve</a:t>
            </a:r>
            <a:r>
              <a:rPr lang="en-US" sz="2600" dirty="0"/>
              <a:t> </a:t>
            </a:r>
            <a:r>
              <a:rPr lang="en-US" sz="2600" dirty="0" err="1"/>
              <a:t>ışıklı</a:t>
            </a:r>
            <a:r>
              <a:rPr lang="en-US" sz="2600" dirty="0"/>
              <a:t> </a:t>
            </a:r>
            <a:r>
              <a:rPr lang="en-US" sz="2600" dirty="0" err="1"/>
              <a:t>uyarıların</a:t>
            </a:r>
            <a:r>
              <a:rPr lang="en-US" sz="2600" dirty="0"/>
              <a:t> </a:t>
            </a:r>
            <a:r>
              <a:rPr lang="en-US" sz="2600" dirty="0" err="1"/>
              <a:t>çalışır</a:t>
            </a:r>
            <a:r>
              <a:rPr lang="en-US" sz="2600" dirty="0"/>
              <a:t> </a:t>
            </a:r>
            <a:r>
              <a:rPr lang="en-US" sz="2600" dirty="0" err="1"/>
              <a:t>durumda</a:t>
            </a:r>
            <a:r>
              <a:rPr lang="en-US" sz="2600" dirty="0"/>
              <a:t> </a:t>
            </a:r>
            <a:r>
              <a:rPr lang="en-US" sz="2600" dirty="0" err="1"/>
              <a:t>olması</a:t>
            </a:r>
            <a:r>
              <a:rPr lang="en-US" sz="2600" dirty="0"/>
              <a:t> </a:t>
            </a:r>
            <a:r>
              <a:rPr lang="en-US" sz="2600" dirty="0" err="1"/>
              <a:t>sağlanır</a:t>
            </a:r>
            <a:r>
              <a:rPr lang="en-US" sz="2600" dirty="0"/>
              <a:t>.</a:t>
            </a:r>
          </a:p>
          <a:p>
            <a:endParaRPr lang="en-US" dirty="0"/>
          </a:p>
        </p:txBody>
      </p:sp>
      <p:sp>
        <p:nvSpPr>
          <p:cNvPr id="3" name="Title 2"/>
          <p:cNvSpPr>
            <a:spLocks noGrp="1"/>
          </p:cNvSpPr>
          <p:nvPr>
            <p:ph type="title"/>
          </p:nvPr>
        </p:nvSpPr>
        <p:spPr/>
        <p:txBody>
          <a:bodyPr/>
          <a:lstStyle/>
          <a:p>
            <a:r>
              <a:rPr lang="tr-TR" dirty="0"/>
              <a:t>Mevzuattan maddeler (devam)</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a:t>İnşaat İş Güvenliği</a:t>
            </a:r>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23</a:t>
            </a:fld>
            <a:endParaRPr lang="en-US"/>
          </a:p>
        </p:txBody>
      </p:sp>
    </p:spTree>
    <p:extLst>
      <p:ext uri="{BB962C8B-B14F-4D97-AF65-F5344CB8AC3E}">
        <p14:creationId xmlns:p14="http://schemas.microsoft.com/office/powerpoint/2010/main" val="3115399030"/>
      </p:ext>
    </p:extLst>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err="1"/>
              <a:t>Kazı</a:t>
            </a:r>
            <a:r>
              <a:rPr lang="en-US" sz="2400" dirty="0"/>
              <a:t> </a:t>
            </a:r>
            <a:r>
              <a:rPr lang="en-US" sz="2400" dirty="0" err="1"/>
              <a:t>ve</a:t>
            </a:r>
            <a:r>
              <a:rPr lang="en-US" sz="2400" dirty="0"/>
              <a:t> </a:t>
            </a:r>
            <a:r>
              <a:rPr lang="en-US" sz="2400" dirty="0" err="1"/>
              <a:t>malzeme</a:t>
            </a:r>
            <a:r>
              <a:rPr lang="en-US" sz="2400" dirty="0"/>
              <a:t> </a:t>
            </a:r>
            <a:r>
              <a:rPr lang="en-US" sz="2400" dirty="0" err="1"/>
              <a:t>taşıma</a:t>
            </a:r>
            <a:r>
              <a:rPr lang="en-US" sz="2400" dirty="0"/>
              <a:t> </a:t>
            </a:r>
            <a:r>
              <a:rPr lang="en-US" sz="2400" dirty="0" err="1"/>
              <a:t>işlerinde</a:t>
            </a:r>
            <a:r>
              <a:rPr lang="en-US" sz="2400" dirty="0"/>
              <a:t> </a:t>
            </a:r>
            <a:r>
              <a:rPr lang="en-US" sz="2400" dirty="0" err="1"/>
              <a:t>kullanılan</a:t>
            </a:r>
            <a:r>
              <a:rPr lang="en-US" sz="2400" dirty="0"/>
              <a:t> </a:t>
            </a:r>
            <a:r>
              <a:rPr lang="en-US" sz="2400" dirty="0" err="1"/>
              <a:t>makine</a:t>
            </a:r>
            <a:r>
              <a:rPr lang="en-US" sz="2400" dirty="0"/>
              <a:t> </a:t>
            </a:r>
            <a:r>
              <a:rPr lang="en-US" sz="2400" dirty="0" err="1"/>
              <a:t>ve</a:t>
            </a:r>
            <a:r>
              <a:rPr lang="en-US" sz="2400" dirty="0"/>
              <a:t> </a:t>
            </a:r>
            <a:r>
              <a:rPr lang="en-US" sz="2400" dirty="0" err="1"/>
              <a:t>araçların</a:t>
            </a:r>
            <a:r>
              <a:rPr lang="en-US" sz="2400" dirty="0"/>
              <a:t> </a:t>
            </a:r>
            <a:r>
              <a:rPr lang="en-US" sz="2400" dirty="0" err="1"/>
              <a:t>kazı</a:t>
            </a:r>
            <a:r>
              <a:rPr lang="en-US" sz="2400" dirty="0"/>
              <a:t> </a:t>
            </a:r>
            <a:r>
              <a:rPr lang="en-US" sz="2400" dirty="0" err="1"/>
              <a:t>çukuruna</a:t>
            </a:r>
            <a:r>
              <a:rPr lang="en-US" sz="2400" dirty="0"/>
              <a:t> </a:t>
            </a:r>
            <a:r>
              <a:rPr lang="en-US" sz="2400" dirty="0" err="1"/>
              <a:t>veya</a:t>
            </a:r>
            <a:r>
              <a:rPr lang="en-US" sz="2400" dirty="0"/>
              <a:t> </a:t>
            </a:r>
            <a:r>
              <a:rPr lang="en-US" sz="2400" dirty="0" err="1"/>
              <a:t>suya</a:t>
            </a:r>
            <a:r>
              <a:rPr lang="en-US" sz="2400" dirty="0"/>
              <a:t> </a:t>
            </a:r>
            <a:r>
              <a:rPr lang="en-US" sz="2400" dirty="0" err="1"/>
              <a:t>düşmemesi</a:t>
            </a:r>
            <a:r>
              <a:rPr lang="en-US" sz="2400" dirty="0"/>
              <a:t> </a:t>
            </a:r>
            <a:r>
              <a:rPr lang="en-US" sz="2400" dirty="0" err="1"/>
              <a:t>için</a:t>
            </a:r>
            <a:r>
              <a:rPr lang="en-US" sz="2400" dirty="0"/>
              <a:t> </a:t>
            </a:r>
            <a:r>
              <a:rPr lang="en-US" sz="2400" dirty="0" err="1"/>
              <a:t>gerekli</a:t>
            </a:r>
            <a:r>
              <a:rPr lang="en-US" sz="2400" dirty="0"/>
              <a:t> </a:t>
            </a:r>
            <a:r>
              <a:rPr lang="en-US" sz="2400" dirty="0" err="1"/>
              <a:t>koruyucu</a:t>
            </a:r>
            <a:r>
              <a:rPr lang="en-US" sz="2400" dirty="0"/>
              <a:t> </a:t>
            </a:r>
            <a:r>
              <a:rPr lang="en-US" sz="2400" dirty="0" err="1"/>
              <a:t>tedbirler</a:t>
            </a:r>
            <a:r>
              <a:rPr lang="en-US" sz="2400" dirty="0"/>
              <a:t> </a:t>
            </a:r>
            <a:r>
              <a:rPr lang="en-US" sz="2400" dirty="0" err="1"/>
              <a:t>alınır</a:t>
            </a:r>
            <a:r>
              <a:rPr lang="en-US" sz="2400" dirty="0"/>
              <a:t>.</a:t>
            </a:r>
          </a:p>
          <a:p>
            <a:r>
              <a:rPr lang="en-US" sz="2400" dirty="0" err="1"/>
              <a:t>Kazı</a:t>
            </a:r>
            <a:r>
              <a:rPr lang="en-US" sz="2400" dirty="0"/>
              <a:t> </a:t>
            </a:r>
            <a:r>
              <a:rPr lang="en-US" sz="2400" dirty="0" err="1"/>
              <a:t>ve</a:t>
            </a:r>
            <a:r>
              <a:rPr lang="en-US" sz="2400" dirty="0"/>
              <a:t> </a:t>
            </a:r>
            <a:r>
              <a:rPr lang="en-US" sz="2400" dirty="0" err="1"/>
              <a:t>malzeme</a:t>
            </a:r>
            <a:r>
              <a:rPr lang="en-US" sz="2400" dirty="0"/>
              <a:t> </a:t>
            </a:r>
            <a:r>
              <a:rPr lang="en-US" sz="2400" dirty="0" err="1"/>
              <a:t>taşıma</a:t>
            </a:r>
            <a:r>
              <a:rPr lang="en-US" sz="2400" dirty="0"/>
              <a:t> </a:t>
            </a:r>
            <a:r>
              <a:rPr lang="en-US" sz="2400" dirty="0" err="1"/>
              <a:t>işlerinde</a:t>
            </a:r>
            <a:r>
              <a:rPr lang="en-US" sz="2400" dirty="0"/>
              <a:t> </a:t>
            </a:r>
            <a:r>
              <a:rPr lang="en-US" sz="2400" dirty="0" err="1"/>
              <a:t>kullanılan</a:t>
            </a:r>
            <a:r>
              <a:rPr lang="en-US" sz="2400" dirty="0"/>
              <a:t> </a:t>
            </a:r>
            <a:r>
              <a:rPr lang="en-US" sz="2400" dirty="0" err="1"/>
              <a:t>makine</a:t>
            </a:r>
            <a:r>
              <a:rPr lang="en-US" sz="2400" dirty="0"/>
              <a:t> </a:t>
            </a:r>
            <a:r>
              <a:rPr lang="en-US" sz="2400" dirty="0" err="1"/>
              <a:t>ve</a:t>
            </a:r>
            <a:r>
              <a:rPr lang="en-US" sz="2400" dirty="0"/>
              <a:t> </a:t>
            </a:r>
            <a:r>
              <a:rPr lang="en-US" sz="2400" dirty="0" err="1"/>
              <a:t>araçlarda</a:t>
            </a:r>
            <a:r>
              <a:rPr lang="en-US" sz="2400" dirty="0"/>
              <a:t> </a:t>
            </a:r>
            <a:r>
              <a:rPr lang="en-US" sz="2400" dirty="0" err="1"/>
              <a:t>sürücünün</a:t>
            </a:r>
            <a:r>
              <a:rPr lang="en-US" sz="2400" dirty="0"/>
              <a:t> </a:t>
            </a:r>
            <a:r>
              <a:rPr lang="en-US" sz="2400" dirty="0" err="1"/>
              <a:t>bulunduğu</a:t>
            </a:r>
            <a:r>
              <a:rPr lang="en-US" sz="2400" dirty="0"/>
              <a:t> </a:t>
            </a:r>
            <a:r>
              <a:rPr lang="en-US" sz="2400" dirty="0" err="1"/>
              <a:t>kısım</a:t>
            </a:r>
            <a:r>
              <a:rPr lang="en-US" sz="2400" dirty="0"/>
              <a:t>, </a:t>
            </a:r>
            <a:r>
              <a:rPr lang="en-US" sz="2400" dirty="0" err="1"/>
              <a:t>aracın</a:t>
            </a:r>
            <a:r>
              <a:rPr lang="en-US" sz="2400" dirty="0"/>
              <a:t> </a:t>
            </a:r>
            <a:r>
              <a:rPr lang="en-US" sz="2400" dirty="0" err="1"/>
              <a:t>devrilmesi</a:t>
            </a:r>
            <a:r>
              <a:rPr lang="en-US" sz="2400" dirty="0"/>
              <a:t> </a:t>
            </a:r>
            <a:r>
              <a:rPr lang="en-US" sz="2400" dirty="0" err="1"/>
              <a:t>durumunda</a:t>
            </a:r>
            <a:r>
              <a:rPr lang="en-US" sz="2400" dirty="0"/>
              <a:t> </a:t>
            </a:r>
            <a:r>
              <a:rPr lang="en-US" sz="2400" dirty="0" err="1"/>
              <a:t>sürücünün</a:t>
            </a:r>
            <a:r>
              <a:rPr lang="en-US" sz="2400" dirty="0"/>
              <a:t> </a:t>
            </a:r>
            <a:r>
              <a:rPr lang="en-US" sz="2400" dirty="0" err="1"/>
              <a:t>ezilmemesi</a:t>
            </a:r>
            <a:r>
              <a:rPr lang="en-US" sz="2400" dirty="0"/>
              <a:t> </a:t>
            </a:r>
            <a:r>
              <a:rPr lang="en-US" sz="2400" dirty="0" err="1"/>
              <a:t>ve</a:t>
            </a:r>
            <a:r>
              <a:rPr lang="en-US" sz="2400" dirty="0"/>
              <a:t> </a:t>
            </a:r>
            <a:r>
              <a:rPr lang="en-US" sz="2400" dirty="0" err="1"/>
              <a:t>düşen</a:t>
            </a:r>
            <a:r>
              <a:rPr lang="en-US" sz="2400" dirty="0"/>
              <a:t> </a:t>
            </a:r>
            <a:r>
              <a:rPr lang="en-US" sz="2400" dirty="0" err="1"/>
              <a:t>cisimlerden</a:t>
            </a:r>
            <a:r>
              <a:rPr lang="en-US" sz="2400" dirty="0"/>
              <a:t> </a:t>
            </a:r>
            <a:r>
              <a:rPr lang="en-US" sz="2400" dirty="0" err="1"/>
              <a:t>korunması</a:t>
            </a:r>
            <a:r>
              <a:rPr lang="en-US" sz="2400" dirty="0"/>
              <a:t> </a:t>
            </a:r>
            <a:r>
              <a:rPr lang="en-US" sz="2400" dirty="0" err="1"/>
              <a:t>için</a:t>
            </a:r>
            <a:r>
              <a:rPr lang="en-US" sz="2400" dirty="0"/>
              <a:t> </a:t>
            </a:r>
            <a:r>
              <a:rPr lang="en-US" sz="2400" dirty="0" err="1"/>
              <a:t>uygun</a:t>
            </a:r>
            <a:r>
              <a:rPr lang="en-US" sz="2400" dirty="0"/>
              <a:t> </a:t>
            </a:r>
            <a:r>
              <a:rPr lang="en-US" sz="2400" dirty="0" err="1"/>
              <a:t>şekilde</a:t>
            </a:r>
            <a:r>
              <a:rPr lang="en-US" sz="2400" dirty="0"/>
              <a:t> </a:t>
            </a:r>
            <a:r>
              <a:rPr lang="en-US" sz="2400" dirty="0" err="1"/>
              <a:t>yapılır</a:t>
            </a:r>
            <a:r>
              <a:rPr lang="en-US" sz="2400" dirty="0"/>
              <a:t>.</a:t>
            </a:r>
          </a:p>
          <a:p>
            <a:r>
              <a:rPr lang="en-US" sz="2400" dirty="0" err="1"/>
              <a:t>Tüm</a:t>
            </a:r>
            <a:r>
              <a:rPr lang="en-US" sz="2400" dirty="0"/>
              <a:t> </a:t>
            </a:r>
            <a:r>
              <a:rPr lang="en-US" sz="2400" dirty="0" err="1"/>
              <a:t>araçlar</a:t>
            </a:r>
            <a:r>
              <a:rPr lang="en-US" sz="2400" dirty="0"/>
              <a:t>, </a:t>
            </a:r>
            <a:r>
              <a:rPr lang="en-US" sz="2400" dirty="0" err="1"/>
              <a:t>taşıtlar</a:t>
            </a:r>
            <a:r>
              <a:rPr lang="en-US" sz="2400" dirty="0"/>
              <a:t> </a:t>
            </a:r>
            <a:r>
              <a:rPr lang="en-US" sz="2400" dirty="0" err="1"/>
              <a:t>ve</a:t>
            </a:r>
            <a:r>
              <a:rPr lang="en-US" sz="2400" dirty="0"/>
              <a:t> </a:t>
            </a:r>
            <a:r>
              <a:rPr lang="en-US" sz="2400" dirty="0" err="1"/>
              <a:t>iş</a:t>
            </a:r>
            <a:r>
              <a:rPr lang="en-US" sz="2400" dirty="0"/>
              <a:t> </a:t>
            </a:r>
            <a:r>
              <a:rPr lang="en-US" sz="2400" dirty="0" err="1"/>
              <a:t>makinelerinde</a:t>
            </a:r>
            <a:r>
              <a:rPr lang="en-US" sz="2400" dirty="0"/>
              <a:t> </a:t>
            </a:r>
            <a:r>
              <a:rPr lang="en-US" sz="2400" dirty="0" err="1"/>
              <a:t>operatör</a:t>
            </a:r>
            <a:r>
              <a:rPr lang="en-US" sz="2400" dirty="0"/>
              <a:t> </a:t>
            </a:r>
            <a:r>
              <a:rPr lang="en-US" sz="2400" dirty="0" err="1"/>
              <a:t>kabinlerinde</a:t>
            </a:r>
            <a:r>
              <a:rPr lang="en-US" sz="2400" dirty="0"/>
              <a:t> </a:t>
            </a:r>
            <a:r>
              <a:rPr lang="en-US" sz="2400" dirty="0" err="1"/>
              <a:t>sadece</a:t>
            </a:r>
            <a:r>
              <a:rPr lang="en-US" sz="2400" dirty="0"/>
              <a:t> </a:t>
            </a:r>
            <a:r>
              <a:rPr lang="en-US" sz="2400" dirty="0" err="1"/>
              <a:t>operatörün</a:t>
            </a:r>
            <a:r>
              <a:rPr lang="en-US" sz="2400" dirty="0"/>
              <a:t> </a:t>
            </a:r>
            <a:r>
              <a:rPr lang="en-US" sz="2400" dirty="0" err="1"/>
              <a:t>bulunmasına</a:t>
            </a:r>
            <a:r>
              <a:rPr lang="en-US" sz="2400" dirty="0"/>
              <a:t> </a:t>
            </a:r>
            <a:r>
              <a:rPr lang="en-US" sz="2400" dirty="0" err="1"/>
              <a:t>izin</a:t>
            </a:r>
            <a:r>
              <a:rPr lang="en-US" sz="2400" dirty="0"/>
              <a:t> </a:t>
            </a:r>
            <a:r>
              <a:rPr lang="en-US" sz="2400" dirty="0" err="1"/>
              <a:t>verilir</a:t>
            </a:r>
            <a:r>
              <a:rPr lang="en-US" sz="2400" dirty="0"/>
              <a:t>. </a:t>
            </a:r>
            <a:r>
              <a:rPr lang="en-US" sz="2400" dirty="0" err="1"/>
              <a:t>Ancak</a:t>
            </a:r>
            <a:r>
              <a:rPr lang="en-US" sz="2400" dirty="0"/>
              <a:t> </a:t>
            </a:r>
            <a:r>
              <a:rPr lang="en-US" sz="2400" dirty="0" err="1"/>
              <a:t>kamyon</a:t>
            </a:r>
            <a:r>
              <a:rPr lang="en-US" sz="2400" dirty="0"/>
              <a:t> </a:t>
            </a:r>
            <a:r>
              <a:rPr lang="en-US" sz="2400" dirty="0" err="1"/>
              <a:t>ve</a:t>
            </a:r>
            <a:r>
              <a:rPr lang="en-US" sz="2400" dirty="0"/>
              <a:t> </a:t>
            </a:r>
            <a:r>
              <a:rPr lang="en-US" sz="2400" dirty="0" err="1"/>
              <a:t>benzeri</a:t>
            </a:r>
            <a:r>
              <a:rPr lang="en-US" sz="2400" dirty="0"/>
              <a:t> </a:t>
            </a:r>
            <a:r>
              <a:rPr lang="en-US" sz="2400" dirty="0" err="1"/>
              <a:t>araçların</a:t>
            </a:r>
            <a:r>
              <a:rPr lang="en-US" sz="2400" dirty="0"/>
              <a:t> </a:t>
            </a:r>
            <a:r>
              <a:rPr lang="en-US" sz="2400" dirty="0" err="1"/>
              <a:t>sürücü</a:t>
            </a:r>
            <a:r>
              <a:rPr lang="en-US" sz="2400" dirty="0"/>
              <a:t> </a:t>
            </a:r>
            <a:r>
              <a:rPr lang="en-US" sz="2400" dirty="0" err="1"/>
              <a:t>mahallinde</a:t>
            </a:r>
            <a:r>
              <a:rPr lang="en-US" sz="2400" dirty="0"/>
              <a:t> </a:t>
            </a:r>
            <a:r>
              <a:rPr lang="en-US" sz="2400" dirty="0" err="1"/>
              <a:t>yardımcı</a:t>
            </a:r>
            <a:r>
              <a:rPr lang="en-US" sz="2400" dirty="0"/>
              <a:t> </a:t>
            </a:r>
            <a:r>
              <a:rPr lang="en-US" sz="2400" dirty="0" err="1"/>
              <a:t>sürücü</a:t>
            </a:r>
            <a:r>
              <a:rPr lang="en-US" sz="2400" dirty="0"/>
              <a:t>  (</a:t>
            </a:r>
            <a:r>
              <a:rPr lang="en-US" sz="2400" dirty="0" err="1"/>
              <a:t>muavin</a:t>
            </a:r>
            <a:r>
              <a:rPr lang="en-US" sz="2400" dirty="0"/>
              <a:t>) </a:t>
            </a:r>
            <a:r>
              <a:rPr lang="en-US" sz="2400" dirty="0" err="1"/>
              <a:t>bulunmasına</a:t>
            </a:r>
            <a:r>
              <a:rPr lang="en-US" sz="2400" dirty="0"/>
              <a:t> </a:t>
            </a:r>
            <a:r>
              <a:rPr lang="en-US" sz="2400" dirty="0" err="1"/>
              <a:t>müsaade</a:t>
            </a:r>
            <a:r>
              <a:rPr lang="en-US" sz="2400" dirty="0"/>
              <a:t> </a:t>
            </a:r>
            <a:r>
              <a:rPr lang="en-US" sz="2400" dirty="0" err="1"/>
              <a:t>edilebilir</a:t>
            </a:r>
            <a:r>
              <a:rPr lang="en-US" sz="2400" dirty="0"/>
              <a:t>.</a:t>
            </a:r>
          </a:p>
          <a:p>
            <a:endParaRPr lang="en-US" sz="2400" dirty="0"/>
          </a:p>
        </p:txBody>
      </p:sp>
      <p:sp>
        <p:nvSpPr>
          <p:cNvPr id="3" name="Title 2"/>
          <p:cNvSpPr>
            <a:spLocks noGrp="1"/>
          </p:cNvSpPr>
          <p:nvPr>
            <p:ph type="title"/>
          </p:nvPr>
        </p:nvSpPr>
        <p:spPr/>
        <p:txBody>
          <a:bodyPr/>
          <a:lstStyle/>
          <a:p>
            <a:r>
              <a:rPr lang="tr-TR" dirty="0"/>
              <a:t>Mevzuattan maddeler (devam)</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a:t>İnşaat İş Güvenliği</a:t>
            </a:r>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24</a:t>
            </a:fld>
            <a:endParaRPr lang="en-US"/>
          </a:p>
        </p:txBody>
      </p:sp>
    </p:spTree>
    <p:extLst>
      <p:ext uri="{BB962C8B-B14F-4D97-AF65-F5344CB8AC3E}">
        <p14:creationId xmlns:p14="http://schemas.microsoft.com/office/powerpoint/2010/main" val="2351288122"/>
      </p:ext>
    </p:extLst>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Content Placeholder 1"/>
          <p:cNvSpPr>
            <a:spLocks noGrp="1"/>
          </p:cNvSpPr>
          <p:nvPr>
            <p:ph idx="1"/>
          </p:nvPr>
        </p:nvSpPr>
        <p:spPr>
          <a:xfrm>
            <a:off x="457200" y="1295400"/>
            <a:ext cx="8229600" cy="4525963"/>
          </a:xfrm>
        </p:spPr>
        <p:txBody>
          <a:bodyPr/>
          <a:lstStyle/>
          <a:p>
            <a:r>
              <a:rPr lang="en-US" sz="2200" dirty="0" err="1"/>
              <a:t>Merdivenler</a:t>
            </a:r>
            <a:r>
              <a:rPr lang="en-US" sz="2200" dirty="0"/>
              <a:t>, </a:t>
            </a:r>
            <a:r>
              <a:rPr lang="en-US" sz="2200" dirty="0" err="1"/>
              <a:t>sabitlenmiş</a:t>
            </a:r>
            <a:r>
              <a:rPr lang="en-US" sz="2200" dirty="0"/>
              <a:t> </a:t>
            </a:r>
            <a:r>
              <a:rPr lang="en-US" sz="2200" dirty="0" err="1"/>
              <a:t>geçici</a:t>
            </a:r>
            <a:r>
              <a:rPr lang="en-US" sz="2200" dirty="0"/>
              <a:t> </a:t>
            </a:r>
            <a:r>
              <a:rPr lang="en-US" sz="2200" dirty="0" err="1"/>
              <a:t>merdivenler</a:t>
            </a:r>
            <a:r>
              <a:rPr lang="en-US" sz="2200" dirty="0"/>
              <a:t>, </a:t>
            </a:r>
            <a:r>
              <a:rPr lang="en-US" sz="2200" dirty="0" err="1"/>
              <a:t>yükleme</a:t>
            </a:r>
            <a:r>
              <a:rPr lang="en-US" sz="2200" dirty="0"/>
              <a:t> </a:t>
            </a:r>
            <a:r>
              <a:rPr lang="en-US" sz="2200" dirty="0" err="1"/>
              <a:t>yerleri</a:t>
            </a:r>
            <a:r>
              <a:rPr lang="en-US" sz="2200" dirty="0"/>
              <a:t> </a:t>
            </a:r>
            <a:r>
              <a:rPr lang="en-US" sz="2200" dirty="0" err="1"/>
              <a:t>ve</a:t>
            </a:r>
            <a:r>
              <a:rPr lang="en-US" sz="2200" dirty="0"/>
              <a:t> </a:t>
            </a:r>
            <a:r>
              <a:rPr lang="en-US" sz="2200" dirty="0" err="1"/>
              <a:t>rampalar</a:t>
            </a:r>
            <a:r>
              <a:rPr lang="en-US" sz="2200" dirty="0"/>
              <a:t> </a:t>
            </a:r>
            <a:r>
              <a:rPr lang="en-US" sz="2200" dirty="0" err="1"/>
              <a:t>da</a:t>
            </a:r>
            <a:r>
              <a:rPr lang="en-US" sz="2200" dirty="0"/>
              <a:t> </a:t>
            </a:r>
            <a:r>
              <a:rPr lang="en-US" sz="2200" dirty="0" err="1"/>
              <a:t>dahil</a:t>
            </a:r>
            <a:r>
              <a:rPr lang="en-US" sz="2200" dirty="0"/>
              <a:t> </a:t>
            </a:r>
            <a:r>
              <a:rPr lang="en-US" sz="2200" dirty="0" err="1"/>
              <a:t>olmak</a:t>
            </a:r>
            <a:r>
              <a:rPr lang="en-US" sz="2200" dirty="0"/>
              <a:t> </a:t>
            </a:r>
            <a:r>
              <a:rPr lang="en-US" sz="2200" dirty="0" err="1"/>
              <a:t>üzere</a:t>
            </a:r>
            <a:r>
              <a:rPr lang="en-US" sz="2200" dirty="0"/>
              <a:t> </a:t>
            </a:r>
            <a:r>
              <a:rPr lang="en-US" sz="2200" dirty="0" err="1"/>
              <a:t>trafik</a:t>
            </a:r>
            <a:r>
              <a:rPr lang="en-US" sz="2200" dirty="0"/>
              <a:t> </a:t>
            </a:r>
            <a:r>
              <a:rPr lang="en-US" sz="2200" dirty="0" err="1"/>
              <a:t>yolları</a:t>
            </a:r>
            <a:r>
              <a:rPr lang="en-US" sz="2200" dirty="0"/>
              <a:t>; </a:t>
            </a:r>
            <a:r>
              <a:rPr lang="en-US" sz="2200" dirty="0" err="1"/>
              <a:t>kolay</a:t>
            </a:r>
            <a:r>
              <a:rPr lang="en-US" sz="2200" dirty="0"/>
              <a:t> </a:t>
            </a:r>
            <a:r>
              <a:rPr lang="en-US" sz="2200" dirty="0" err="1"/>
              <a:t>ve</a:t>
            </a:r>
            <a:r>
              <a:rPr lang="en-US" sz="2200" dirty="0"/>
              <a:t> </a:t>
            </a:r>
            <a:r>
              <a:rPr lang="en-US" sz="2200" dirty="0" err="1"/>
              <a:t>güvenli</a:t>
            </a:r>
            <a:r>
              <a:rPr lang="en-US" sz="2200" dirty="0"/>
              <a:t> </a:t>
            </a:r>
            <a:r>
              <a:rPr lang="en-US" sz="2200" dirty="0" err="1"/>
              <a:t>geçişi</a:t>
            </a:r>
            <a:r>
              <a:rPr lang="en-US" sz="2200" dirty="0"/>
              <a:t> </a:t>
            </a:r>
            <a:r>
              <a:rPr lang="en-US" sz="2200" dirty="0" err="1"/>
              <a:t>sağlayacak</a:t>
            </a:r>
            <a:r>
              <a:rPr lang="en-US" sz="2200" dirty="0"/>
              <a:t>, </a:t>
            </a:r>
            <a:r>
              <a:rPr lang="en-US" sz="2200" dirty="0" err="1"/>
              <a:t>bu</a:t>
            </a:r>
            <a:r>
              <a:rPr lang="en-US" sz="2200" dirty="0"/>
              <a:t> </a:t>
            </a:r>
            <a:r>
              <a:rPr lang="en-US" sz="2200" dirty="0" err="1"/>
              <a:t>yerlerin</a:t>
            </a:r>
            <a:r>
              <a:rPr lang="en-US" sz="2200" dirty="0"/>
              <a:t> </a:t>
            </a:r>
            <a:r>
              <a:rPr lang="en-US" sz="2200" dirty="0" err="1"/>
              <a:t>yakınında</a:t>
            </a:r>
            <a:r>
              <a:rPr lang="en-US" sz="2200" dirty="0"/>
              <a:t> </a:t>
            </a:r>
            <a:r>
              <a:rPr lang="en-US" sz="2200" dirty="0" err="1"/>
              <a:t>çalışanlar</a:t>
            </a:r>
            <a:r>
              <a:rPr lang="en-US" sz="2200" dirty="0"/>
              <a:t> </a:t>
            </a:r>
            <a:r>
              <a:rPr lang="en-US" sz="2200" dirty="0" err="1"/>
              <a:t>için</a:t>
            </a:r>
            <a:r>
              <a:rPr lang="en-US" sz="2200" dirty="0"/>
              <a:t> </a:t>
            </a:r>
            <a:r>
              <a:rPr lang="en-US" sz="2200" dirty="0" err="1"/>
              <a:t>tehlike</a:t>
            </a:r>
            <a:r>
              <a:rPr lang="en-US" sz="2200" dirty="0"/>
              <a:t> </a:t>
            </a:r>
            <a:r>
              <a:rPr lang="en-US" sz="2200" dirty="0" err="1"/>
              <a:t>oluşturmayacak</a:t>
            </a:r>
            <a:r>
              <a:rPr lang="en-US" sz="2200" dirty="0"/>
              <a:t> </a:t>
            </a:r>
            <a:r>
              <a:rPr lang="en-US" sz="2200" dirty="0" err="1"/>
              <a:t>şekilde</a:t>
            </a:r>
            <a:r>
              <a:rPr lang="en-US" sz="2200" dirty="0"/>
              <a:t> </a:t>
            </a:r>
            <a:r>
              <a:rPr lang="en-US" sz="2200" dirty="0" err="1"/>
              <a:t>tasarlanarak</a:t>
            </a:r>
            <a:r>
              <a:rPr lang="en-US" sz="2200" dirty="0"/>
              <a:t> </a:t>
            </a:r>
            <a:r>
              <a:rPr lang="en-US" sz="2200" dirty="0" err="1"/>
              <a:t>yapılır</a:t>
            </a:r>
            <a:r>
              <a:rPr lang="en-US" sz="2200" dirty="0"/>
              <a:t>.</a:t>
            </a:r>
          </a:p>
          <a:p>
            <a:r>
              <a:rPr lang="en-US" sz="2200" dirty="0"/>
              <a:t> </a:t>
            </a:r>
            <a:r>
              <a:rPr lang="en-US" sz="2200" dirty="0" err="1"/>
              <a:t>Yayaların</a:t>
            </a:r>
            <a:r>
              <a:rPr lang="en-US" sz="2200" dirty="0"/>
              <a:t> </a:t>
            </a:r>
            <a:r>
              <a:rPr lang="en-US" sz="2200" dirty="0" err="1"/>
              <a:t>kullandığı</a:t>
            </a:r>
            <a:r>
              <a:rPr lang="en-US" sz="2200" dirty="0"/>
              <a:t> </a:t>
            </a:r>
            <a:r>
              <a:rPr lang="en-US" sz="2200" dirty="0" err="1"/>
              <a:t>ve</a:t>
            </a:r>
            <a:r>
              <a:rPr lang="en-US" sz="2200" dirty="0"/>
              <a:t> </a:t>
            </a:r>
            <a:r>
              <a:rPr lang="en-US" sz="2200" dirty="0" err="1"/>
              <a:t>yükleme</a:t>
            </a:r>
            <a:r>
              <a:rPr lang="en-US" sz="2200" dirty="0"/>
              <a:t> </a:t>
            </a:r>
            <a:r>
              <a:rPr lang="en-US" sz="2200" dirty="0" err="1"/>
              <a:t>boşaltma</a:t>
            </a:r>
            <a:r>
              <a:rPr lang="en-US" sz="2200" dirty="0"/>
              <a:t> </a:t>
            </a:r>
            <a:r>
              <a:rPr lang="en-US" sz="2200" dirty="0" err="1"/>
              <a:t>için</a:t>
            </a:r>
            <a:r>
              <a:rPr lang="en-US" sz="2200" dirty="0"/>
              <a:t> </a:t>
            </a:r>
            <a:r>
              <a:rPr lang="en-US" sz="2200" dirty="0" err="1"/>
              <a:t>kullanılanlar</a:t>
            </a:r>
            <a:r>
              <a:rPr lang="en-US" sz="2200" dirty="0"/>
              <a:t> </a:t>
            </a:r>
            <a:r>
              <a:rPr lang="en-US" sz="2200" dirty="0" err="1"/>
              <a:t>da</a:t>
            </a:r>
            <a:r>
              <a:rPr lang="en-US" sz="2200" dirty="0"/>
              <a:t> </a:t>
            </a:r>
            <a:r>
              <a:rPr lang="en-US" sz="2200" dirty="0" err="1"/>
              <a:t>dahil</a:t>
            </a:r>
            <a:r>
              <a:rPr lang="en-US" sz="2200" dirty="0"/>
              <a:t>, </a:t>
            </a:r>
            <a:r>
              <a:rPr lang="en-US" sz="2200" dirty="0" err="1"/>
              <a:t>araçlarla</a:t>
            </a:r>
            <a:r>
              <a:rPr lang="en-US" sz="2200" dirty="0"/>
              <a:t> </a:t>
            </a:r>
            <a:r>
              <a:rPr lang="en-US" sz="2200" dirty="0" err="1"/>
              <a:t>malzeme</a:t>
            </a:r>
            <a:r>
              <a:rPr lang="en-US" sz="2200" dirty="0"/>
              <a:t> </a:t>
            </a:r>
            <a:r>
              <a:rPr lang="en-US" sz="2200" dirty="0" err="1"/>
              <a:t>taşımada</a:t>
            </a:r>
            <a:r>
              <a:rPr lang="en-US" sz="2200" dirty="0"/>
              <a:t> </a:t>
            </a:r>
            <a:r>
              <a:rPr lang="en-US" sz="2200" dirty="0" err="1"/>
              <a:t>kullanılan</a:t>
            </a:r>
            <a:r>
              <a:rPr lang="en-US" sz="2200" dirty="0"/>
              <a:t> </a:t>
            </a:r>
            <a:r>
              <a:rPr lang="en-US" sz="2200" dirty="0" err="1"/>
              <a:t>yolların</a:t>
            </a:r>
            <a:r>
              <a:rPr lang="en-US" sz="2200" dirty="0"/>
              <a:t>, </a:t>
            </a:r>
            <a:r>
              <a:rPr lang="en-US" sz="2200" dirty="0" err="1"/>
              <a:t>potansiyel</a:t>
            </a:r>
            <a:r>
              <a:rPr lang="en-US" sz="2200" dirty="0"/>
              <a:t> </a:t>
            </a:r>
            <a:r>
              <a:rPr lang="en-US" sz="2200" dirty="0" err="1"/>
              <a:t>kullanıcı</a:t>
            </a:r>
            <a:r>
              <a:rPr lang="en-US" sz="2200" dirty="0"/>
              <a:t> </a:t>
            </a:r>
            <a:r>
              <a:rPr lang="en-US" sz="2200" dirty="0" err="1"/>
              <a:t>sayısına</a:t>
            </a:r>
            <a:r>
              <a:rPr lang="en-US" sz="2200" dirty="0"/>
              <a:t> </a:t>
            </a:r>
            <a:r>
              <a:rPr lang="en-US" sz="2200" dirty="0" err="1"/>
              <a:t>ve</a:t>
            </a:r>
            <a:r>
              <a:rPr lang="en-US" sz="2200" dirty="0"/>
              <a:t> </a:t>
            </a:r>
            <a:r>
              <a:rPr lang="en-US" sz="2200" dirty="0" err="1"/>
              <a:t>işyerinde</a:t>
            </a:r>
            <a:r>
              <a:rPr lang="en-US" sz="2200" dirty="0"/>
              <a:t> </a:t>
            </a:r>
            <a:r>
              <a:rPr lang="en-US" sz="2200" dirty="0" err="1"/>
              <a:t>yapılan</a:t>
            </a:r>
            <a:r>
              <a:rPr lang="en-US" sz="2200" dirty="0"/>
              <a:t> </a:t>
            </a:r>
            <a:r>
              <a:rPr lang="en-US" sz="2200" dirty="0" err="1"/>
              <a:t>işin</a:t>
            </a:r>
            <a:r>
              <a:rPr lang="en-US" sz="2200" dirty="0"/>
              <a:t> </a:t>
            </a:r>
            <a:r>
              <a:rPr lang="en-US" sz="2200" dirty="0" err="1"/>
              <a:t>özelliğine</a:t>
            </a:r>
            <a:r>
              <a:rPr lang="en-US" sz="2200" dirty="0"/>
              <a:t> </a:t>
            </a:r>
            <a:r>
              <a:rPr lang="en-US" sz="2200" dirty="0" err="1"/>
              <a:t>uygun</a:t>
            </a:r>
            <a:r>
              <a:rPr lang="en-US" sz="2200" dirty="0"/>
              <a:t> </a:t>
            </a:r>
            <a:r>
              <a:rPr lang="en-US" sz="2200" dirty="0" err="1"/>
              <a:t>boyutlarda</a:t>
            </a:r>
            <a:r>
              <a:rPr lang="en-US" sz="2200" dirty="0"/>
              <a:t> </a:t>
            </a:r>
            <a:r>
              <a:rPr lang="en-US" sz="2200" dirty="0" err="1"/>
              <a:t>olması</a:t>
            </a:r>
            <a:r>
              <a:rPr lang="en-US" sz="2200" dirty="0"/>
              <a:t> </a:t>
            </a:r>
            <a:r>
              <a:rPr lang="en-US" sz="2200" dirty="0" err="1"/>
              <a:t>sağlanır</a:t>
            </a:r>
            <a:r>
              <a:rPr lang="en-US" sz="2200" dirty="0"/>
              <a:t>. </a:t>
            </a:r>
            <a:r>
              <a:rPr lang="en-US" sz="2200" dirty="0" err="1"/>
              <a:t>Trafik</a:t>
            </a:r>
            <a:r>
              <a:rPr lang="en-US" sz="2200" dirty="0"/>
              <a:t> </a:t>
            </a:r>
            <a:r>
              <a:rPr lang="en-US" sz="2200" dirty="0" err="1"/>
              <a:t>yolları</a:t>
            </a:r>
            <a:r>
              <a:rPr lang="en-US" sz="2200" dirty="0"/>
              <a:t> </a:t>
            </a:r>
            <a:r>
              <a:rPr lang="en-US" sz="2200" dirty="0" err="1"/>
              <a:t>üzerinde</a:t>
            </a:r>
            <a:r>
              <a:rPr lang="en-US" sz="2200" dirty="0"/>
              <a:t> </a:t>
            </a:r>
            <a:r>
              <a:rPr lang="en-US" sz="2200" dirty="0" err="1"/>
              <a:t>taşıma</a:t>
            </a:r>
            <a:r>
              <a:rPr lang="en-US" sz="2200" dirty="0"/>
              <a:t> </a:t>
            </a:r>
            <a:r>
              <a:rPr lang="en-US" sz="2200" dirty="0" err="1"/>
              <a:t>işi</a:t>
            </a:r>
            <a:r>
              <a:rPr lang="en-US" sz="2200" dirty="0"/>
              <a:t> </a:t>
            </a:r>
            <a:r>
              <a:rPr lang="en-US" sz="2200" dirty="0" err="1"/>
              <a:t>yapılması</a:t>
            </a:r>
            <a:r>
              <a:rPr lang="en-US" sz="2200" dirty="0"/>
              <a:t> </a:t>
            </a:r>
            <a:r>
              <a:rPr lang="en-US" sz="2200" dirty="0" err="1"/>
              <a:t>durumunda</a:t>
            </a:r>
            <a:r>
              <a:rPr lang="en-US" sz="2200" dirty="0"/>
              <a:t>, </a:t>
            </a:r>
            <a:r>
              <a:rPr lang="en-US" sz="2200" dirty="0" err="1"/>
              <a:t>bu</a:t>
            </a:r>
            <a:r>
              <a:rPr lang="en-US" sz="2200" dirty="0"/>
              <a:t> </a:t>
            </a:r>
            <a:r>
              <a:rPr lang="en-US" sz="2200" dirty="0" err="1"/>
              <a:t>yolu</a:t>
            </a:r>
            <a:r>
              <a:rPr lang="en-US" sz="2200" dirty="0"/>
              <a:t> </a:t>
            </a:r>
            <a:r>
              <a:rPr lang="en-US" sz="2200" dirty="0" err="1"/>
              <a:t>kullanan</a:t>
            </a:r>
            <a:r>
              <a:rPr lang="en-US" sz="2200" dirty="0"/>
              <a:t> </a:t>
            </a:r>
            <a:r>
              <a:rPr lang="en-US" sz="2200" dirty="0" err="1"/>
              <a:t>diğer</a:t>
            </a:r>
            <a:r>
              <a:rPr lang="en-US" sz="2200" dirty="0"/>
              <a:t> </a:t>
            </a:r>
            <a:r>
              <a:rPr lang="en-US" sz="2200" dirty="0" err="1"/>
              <a:t>kişiler</a:t>
            </a:r>
            <a:r>
              <a:rPr lang="en-US" sz="2200" dirty="0"/>
              <a:t> </a:t>
            </a:r>
            <a:r>
              <a:rPr lang="en-US" sz="2200" dirty="0" err="1"/>
              <a:t>için</a:t>
            </a:r>
            <a:r>
              <a:rPr lang="en-US" sz="2200" dirty="0"/>
              <a:t> </a:t>
            </a:r>
            <a:r>
              <a:rPr lang="en-US" sz="2200" dirty="0" err="1"/>
              <a:t>yol</a:t>
            </a:r>
            <a:r>
              <a:rPr lang="en-US" sz="2200" dirty="0"/>
              <a:t> </a:t>
            </a:r>
            <a:r>
              <a:rPr lang="en-US" sz="2200" dirty="0" err="1"/>
              <a:t>kenarında</a:t>
            </a:r>
            <a:r>
              <a:rPr lang="en-US" sz="2200" dirty="0"/>
              <a:t> </a:t>
            </a:r>
            <a:r>
              <a:rPr lang="en-US" sz="2200" dirty="0" err="1"/>
              <a:t>yeterli</a:t>
            </a:r>
            <a:r>
              <a:rPr lang="en-US" sz="2200" dirty="0"/>
              <a:t> </a:t>
            </a:r>
            <a:r>
              <a:rPr lang="en-US" sz="2200" dirty="0" err="1"/>
              <a:t>güvenlik</a:t>
            </a:r>
            <a:r>
              <a:rPr lang="en-US" sz="2200" dirty="0"/>
              <a:t> </a:t>
            </a:r>
            <a:r>
              <a:rPr lang="en-US" sz="2200" dirty="0" err="1"/>
              <a:t>mesafesi</a:t>
            </a:r>
            <a:r>
              <a:rPr lang="en-US" sz="2200" dirty="0"/>
              <a:t> </a:t>
            </a:r>
            <a:r>
              <a:rPr lang="en-US" sz="2200" dirty="0" err="1"/>
              <a:t>bırakılır</a:t>
            </a:r>
            <a:r>
              <a:rPr lang="en-US" sz="2200" dirty="0"/>
              <a:t> </a:t>
            </a:r>
            <a:r>
              <a:rPr lang="en-US" sz="2200" dirty="0" err="1"/>
              <a:t>veya</a:t>
            </a:r>
            <a:r>
              <a:rPr lang="en-US" sz="2200" dirty="0"/>
              <a:t> </a:t>
            </a:r>
            <a:r>
              <a:rPr lang="en-US" sz="2200" dirty="0" err="1"/>
              <a:t>uygun</a:t>
            </a:r>
            <a:r>
              <a:rPr lang="en-US" sz="2200" dirty="0"/>
              <a:t> </a:t>
            </a:r>
            <a:r>
              <a:rPr lang="en-US" sz="2200" dirty="0" err="1"/>
              <a:t>koruyucu</a:t>
            </a:r>
            <a:r>
              <a:rPr lang="en-US" sz="2200" dirty="0"/>
              <a:t> </a:t>
            </a:r>
            <a:r>
              <a:rPr lang="en-US" sz="2200" dirty="0" err="1"/>
              <a:t>tedbirler</a:t>
            </a:r>
            <a:r>
              <a:rPr lang="en-US" sz="2200" dirty="0"/>
              <a:t> </a:t>
            </a:r>
            <a:r>
              <a:rPr lang="en-US" sz="2200" dirty="0" err="1"/>
              <a:t>alınır</a:t>
            </a:r>
            <a:r>
              <a:rPr lang="en-US" sz="2200" dirty="0"/>
              <a:t>. </a:t>
            </a:r>
            <a:r>
              <a:rPr lang="en-US" sz="2200" dirty="0" err="1"/>
              <a:t>Yollar</a:t>
            </a:r>
            <a:r>
              <a:rPr lang="en-US" sz="2200" dirty="0"/>
              <a:t> </a:t>
            </a:r>
            <a:r>
              <a:rPr lang="en-US" sz="2200" dirty="0" err="1"/>
              <a:t>görülebilir</a:t>
            </a:r>
            <a:r>
              <a:rPr lang="en-US" sz="2200" dirty="0"/>
              <a:t> </a:t>
            </a:r>
            <a:r>
              <a:rPr lang="en-US" sz="2200" dirty="0" err="1"/>
              <a:t>şekilde</a:t>
            </a:r>
            <a:r>
              <a:rPr lang="en-US" sz="2200" dirty="0"/>
              <a:t> </a:t>
            </a:r>
            <a:r>
              <a:rPr lang="en-US" sz="2200" dirty="0" err="1"/>
              <a:t>işaretlenir</a:t>
            </a:r>
            <a:r>
              <a:rPr lang="en-US" sz="2200" dirty="0"/>
              <a:t>, </a:t>
            </a:r>
            <a:r>
              <a:rPr lang="en-US" sz="2200" dirty="0" err="1"/>
              <a:t>düzenli</a:t>
            </a:r>
            <a:r>
              <a:rPr lang="en-US" sz="2200" dirty="0"/>
              <a:t> </a:t>
            </a:r>
            <a:r>
              <a:rPr lang="en-US" sz="2200" dirty="0" err="1"/>
              <a:t>olarak</a:t>
            </a:r>
            <a:r>
              <a:rPr lang="en-US" sz="2200" dirty="0"/>
              <a:t> </a:t>
            </a:r>
            <a:r>
              <a:rPr lang="en-US" sz="2200" dirty="0" err="1"/>
              <a:t>kontrolü</a:t>
            </a:r>
            <a:r>
              <a:rPr lang="en-US" sz="2200" dirty="0"/>
              <a:t> </a:t>
            </a:r>
            <a:r>
              <a:rPr lang="en-US" sz="2200" dirty="0" err="1"/>
              <a:t>yapılarak</a:t>
            </a:r>
            <a:r>
              <a:rPr lang="en-US" sz="2200" dirty="0"/>
              <a:t> her </a:t>
            </a:r>
            <a:r>
              <a:rPr lang="en-US" sz="2200" dirty="0" err="1"/>
              <a:t>zaman</a:t>
            </a:r>
            <a:r>
              <a:rPr lang="en-US" sz="2200" dirty="0"/>
              <a:t> </a:t>
            </a:r>
            <a:r>
              <a:rPr lang="en-US" sz="2200" dirty="0" err="1"/>
              <a:t>bakımlı</a:t>
            </a:r>
            <a:r>
              <a:rPr lang="en-US" sz="2200" dirty="0"/>
              <a:t> </a:t>
            </a:r>
            <a:r>
              <a:rPr lang="en-US" sz="2200" dirty="0" err="1"/>
              <a:t>olması</a:t>
            </a:r>
            <a:r>
              <a:rPr lang="en-US" sz="2200" dirty="0"/>
              <a:t> </a:t>
            </a:r>
            <a:r>
              <a:rPr lang="en-US" sz="2200" dirty="0" err="1"/>
              <a:t>sağlanır</a:t>
            </a:r>
            <a:r>
              <a:rPr lang="en-US" sz="2200" dirty="0"/>
              <a:t>.</a:t>
            </a:r>
          </a:p>
        </p:txBody>
      </p:sp>
      <p:sp>
        <p:nvSpPr>
          <p:cNvPr id="130052"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A748E46A-FC6C-4ACD-983A-0C396A9CE262}" type="datetime1">
              <a:rPr lang="tr-TR" smtClean="0"/>
              <a:pPr/>
              <a:t>2.12.2020</a:t>
            </a:fld>
            <a:endParaRPr lang="en-US"/>
          </a:p>
        </p:txBody>
      </p:sp>
      <p:sp>
        <p:nvSpPr>
          <p:cNvPr id="130053" name="Footer Placeholder 4"/>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a:t>İnşaat İş Güvenliği</a:t>
            </a:r>
          </a:p>
        </p:txBody>
      </p:sp>
      <p:sp>
        <p:nvSpPr>
          <p:cNvPr id="130054"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02D5C504-222A-4B33-99B9-8035EC9301FD}" type="slidenum">
              <a:rPr lang="en-US" smtClean="0"/>
              <a:pPr/>
              <a:t>25</a:t>
            </a:fld>
            <a:endParaRPr lang="en-US"/>
          </a:p>
        </p:txBody>
      </p:sp>
      <p:sp>
        <p:nvSpPr>
          <p:cNvPr id="130057" name="Rectangle 9"/>
          <p:cNvSpPr>
            <a:spLocks/>
          </p:cNvSpPr>
          <p:nvPr/>
        </p:nvSpPr>
        <p:spPr bwMode="auto">
          <a:xfrm>
            <a:off x="457200" y="274638"/>
            <a:ext cx="8229600" cy="1143000"/>
          </a:xfrm>
          <a:prstGeom prst="rect">
            <a:avLst/>
          </a:prstGeom>
          <a:noFill/>
          <a:ln w="9525">
            <a:noFill/>
            <a:miter lim="800000"/>
            <a:headEnd/>
            <a:tailEnd/>
          </a:ln>
        </p:spPr>
        <p:txBody>
          <a:bodyPr anchor="ctr"/>
          <a:lstStyle/>
          <a:p>
            <a:pPr eaLnBrk="0" hangingPunct="0"/>
            <a:r>
              <a:rPr lang="tr-TR" sz="3600" b="1" dirty="0">
                <a:solidFill>
                  <a:schemeClr val="tx2"/>
                </a:solidFill>
                <a:latin typeface="Lucida Sans Unicode" pitchFamily="34" charset="0"/>
              </a:rPr>
              <a:t>Trafik Yolları ve Tehlikeli Alanlar</a:t>
            </a:r>
            <a:endParaRPr lang="en-US" sz="3600" b="1" dirty="0">
              <a:solidFill>
                <a:schemeClr val="tx2"/>
              </a:solidFill>
              <a:latin typeface="Lucida Sans Unicode" pitchFamily="34" charset="0"/>
            </a:endParaRPr>
          </a:p>
        </p:txBody>
      </p:sp>
    </p:spTree>
    <p:extLst>
      <p:ext uri="{BB962C8B-B14F-4D97-AF65-F5344CB8AC3E}">
        <p14:creationId xmlns:p14="http://schemas.microsoft.com/office/powerpoint/2010/main" val="1096915119"/>
      </p:ext>
    </p:extLst>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Content Placeholder 1"/>
          <p:cNvSpPr>
            <a:spLocks noGrp="1"/>
          </p:cNvSpPr>
          <p:nvPr>
            <p:ph idx="1"/>
          </p:nvPr>
        </p:nvSpPr>
        <p:spPr>
          <a:xfrm>
            <a:off x="457200" y="1295400"/>
            <a:ext cx="8229600" cy="4525963"/>
          </a:xfrm>
        </p:spPr>
        <p:txBody>
          <a:bodyPr/>
          <a:lstStyle/>
          <a:p>
            <a:r>
              <a:rPr lang="en-US" sz="2400" dirty="0"/>
              <a:t> </a:t>
            </a:r>
            <a:r>
              <a:rPr lang="en-US" sz="2400" dirty="0" err="1"/>
              <a:t>Araç</a:t>
            </a:r>
            <a:r>
              <a:rPr lang="en-US" sz="2400" dirty="0"/>
              <a:t> </a:t>
            </a:r>
            <a:r>
              <a:rPr lang="en-US" sz="2400" dirty="0" err="1"/>
              <a:t>trafiği</a:t>
            </a:r>
            <a:r>
              <a:rPr lang="en-US" sz="2400" dirty="0"/>
              <a:t> </a:t>
            </a:r>
            <a:r>
              <a:rPr lang="en-US" sz="2400" dirty="0" err="1"/>
              <a:t>olan</a:t>
            </a:r>
            <a:r>
              <a:rPr lang="en-US" sz="2400" dirty="0"/>
              <a:t> </a:t>
            </a:r>
            <a:r>
              <a:rPr lang="en-US" sz="2400" dirty="0" err="1"/>
              <a:t>yollar</a:t>
            </a:r>
            <a:r>
              <a:rPr lang="en-US" sz="2400" dirty="0"/>
              <a:t> </a:t>
            </a:r>
            <a:r>
              <a:rPr lang="en-US" sz="2400" dirty="0" err="1"/>
              <a:t>ile</a:t>
            </a:r>
            <a:r>
              <a:rPr lang="en-US" sz="2400" dirty="0"/>
              <a:t> </a:t>
            </a:r>
            <a:r>
              <a:rPr lang="en-US" sz="2400" dirty="0" err="1"/>
              <a:t>kapılar</a:t>
            </a:r>
            <a:r>
              <a:rPr lang="en-US" sz="2400" dirty="0"/>
              <a:t>, </a:t>
            </a:r>
            <a:r>
              <a:rPr lang="en-US" sz="2400" dirty="0" err="1"/>
              <a:t>geçitler</a:t>
            </a:r>
            <a:r>
              <a:rPr lang="en-US" sz="2400" dirty="0"/>
              <a:t>, </a:t>
            </a:r>
            <a:r>
              <a:rPr lang="en-US" sz="2400" dirty="0" err="1"/>
              <a:t>yaya</a:t>
            </a:r>
            <a:r>
              <a:rPr lang="en-US" sz="2400" dirty="0"/>
              <a:t> </a:t>
            </a:r>
            <a:r>
              <a:rPr lang="en-US" sz="2400" dirty="0" err="1"/>
              <a:t>geçiş</a:t>
            </a:r>
            <a:r>
              <a:rPr lang="en-US" sz="2400" dirty="0"/>
              <a:t> </a:t>
            </a:r>
            <a:r>
              <a:rPr lang="en-US" sz="2400" dirty="0" err="1"/>
              <a:t>yolları</a:t>
            </a:r>
            <a:r>
              <a:rPr lang="en-US" sz="2400" dirty="0"/>
              <a:t>, </a:t>
            </a:r>
            <a:r>
              <a:rPr lang="en-US" sz="2400" dirty="0" err="1"/>
              <a:t>koridorlar</a:t>
            </a:r>
            <a:r>
              <a:rPr lang="en-US" sz="2400" dirty="0"/>
              <a:t> </a:t>
            </a:r>
            <a:r>
              <a:rPr lang="en-US" sz="2400" dirty="0" err="1"/>
              <a:t>ve</a:t>
            </a:r>
            <a:r>
              <a:rPr lang="en-US" sz="2400" dirty="0"/>
              <a:t> </a:t>
            </a:r>
            <a:r>
              <a:rPr lang="en-US" sz="2400" dirty="0" err="1"/>
              <a:t>merdivenler</a:t>
            </a:r>
            <a:r>
              <a:rPr lang="en-US" sz="2400" dirty="0"/>
              <a:t> </a:t>
            </a:r>
            <a:r>
              <a:rPr lang="en-US" sz="2400" dirty="0" err="1"/>
              <a:t>arasında</a:t>
            </a:r>
            <a:r>
              <a:rPr lang="en-US" sz="2400" dirty="0"/>
              <a:t> </a:t>
            </a:r>
            <a:r>
              <a:rPr lang="en-US" sz="2400" dirty="0" err="1"/>
              <a:t>yeterli</a:t>
            </a:r>
            <a:r>
              <a:rPr lang="en-US" sz="2400" dirty="0"/>
              <a:t> </a:t>
            </a:r>
            <a:r>
              <a:rPr lang="en-US" sz="2400" dirty="0" err="1"/>
              <a:t>mesafe</a:t>
            </a:r>
            <a:r>
              <a:rPr lang="en-US" sz="2400" dirty="0"/>
              <a:t> </a:t>
            </a:r>
            <a:r>
              <a:rPr lang="en-US" sz="2400" dirty="0" err="1"/>
              <a:t>bulundurulur</a:t>
            </a:r>
            <a:r>
              <a:rPr lang="en-US" sz="2400" dirty="0"/>
              <a:t>.</a:t>
            </a:r>
          </a:p>
          <a:p>
            <a:r>
              <a:rPr lang="en-US" sz="2400" dirty="0"/>
              <a:t> </a:t>
            </a:r>
            <a:r>
              <a:rPr lang="en-US" sz="2400" dirty="0" err="1"/>
              <a:t>Yapı</a:t>
            </a:r>
            <a:r>
              <a:rPr lang="en-US" sz="2400" dirty="0"/>
              <a:t> </a:t>
            </a:r>
            <a:r>
              <a:rPr lang="en-US" sz="2400" dirty="0" err="1"/>
              <a:t>alanlarındaki</a:t>
            </a:r>
            <a:r>
              <a:rPr lang="en-US" sz="2400" dirty="0"/>
              <a:t> </a:t>
            </a:r>
            <a:r>
              <a:rPr lang="en-US" sz="2400" dirty="0" err="1"/>
              <a:t>girilmesi</a:t>
            </a:r>
            <a:r>
              <a:rPr lang="en-US" sz="2400" dirty="0"/>
              <a:t> </a:t>
            </a:r>
            <a:r>
              <a:rPr lang="en-US" sz="2400" dirty="0" err="1"/>
              <a:t>yasak</a:t>
            </a:r>
            <a:r>
              <a:rPr lang="en-US" sz="2400" dirty="0"/>
              <a:t> </a:t>
            </a:r>
            <a:r>
              <a:rPr lang="en-US" sz="2400" dirty="0" err="1"/>
              <a:t>bölgelere</a:t>
            </a:r>
            <a:r>
              <a:rPr lang="en-US" sz="2400" dirty="0"/>
              <a:t> </a:t>
            </a:r>
            <a:r>
              <a:rPr lang="en-US" sz="2400" dirty="0" err="1"/>
              <a:t>yetkisiz</a:t>
            </a:r>
            <a:r>
              <a:rPr lang="en-US" sz="2400" dirty="0"/>
              <a:t> </a:t>
            </a:r>
            <a:r>
              <a:rPr lang="en-US" sz="2400" dirty="0" err="1"/>
              <a:t>kişilerin</a:t>
            </a:r>
            <a:r>
              <a:rPr lang="en-US" sz="2400" dirty="0"/>
              <a:t> </a:t>
            </a:r>
            <a:r>
              <a:rPr lang="en-US" sz="2400" dirty="0" err="1"/>
              <a:t>girişi</a:t>
            </a:r>
            <a:r>
              <a:rPr lang="en-US" sz="2400" dirty="0"/>
              <a:t> </a:t>
            </a:r>
            <a:r>
              <a:rPr lang="en-US" sz="2400" dirty="0" err="1"/>
              <a:t>uygun</a:t>
            </a:r>
            <a:r>
              <a:rPr lang="en-US" sz="2400" dirty="0"/>
              <a:t> </a:t>
            </a:r>
            <a:r>
              <a:rPr lang="en-US" sz="2400" dirty="0" err="1"/>
              <a:t>araç</a:t>
            </a:r>
            <a:r>
              <a:rPr lang="en-US" sz="2400" dirty="0"/>
              <a:t> </a:t>
            </a:r>
            <a:r>
              <a:rPr lang="en-US" sz="2400" dirty="0" err="1"/>
              <a:t>ve</a:t>
            </a:r>
            <a:r>
              <a:rPr lang="en-US" sz="2400" dirty="0"/>
              <a:t> </a:t>
            </a:r>
            <a:r>
              <a:rPr lang="en-US" sz="2400" dirty="0" err="1"/>
              <a:t>gereç</a:t>
            </a:r>
            <a:r>
              <a:rPr lang="en-US" sz="2400" dirty="0"/>
              <a:t> </a:t>
            </a:r>
            <a:r>
              <a:rPr lang="en-US" sz="2400" dirty="0" err="1"/>
              <a:t>kullanılarak</a:t>
            </a:r>
            <a:r>
              <a:rPr lang="en-US" sz="2400" dirty="0"/>
              <a:t> </a:t>
            </a:r>
            <a:r>
              <a:rPr lang="en-US" sz="2400" dirty="0" err="1"/>
              <a:t>engellenir</a:t>
            </a:r>
            <a:r>
              <a:rPr lang="en-US" sz="2400" dirty="0"/>
              <a:t>. </a:t>
            </a:r>
            <a:r>
              <a:rPr lang="en-US" sz="2400" dirty="0" err="1"/>
              <a:t>Tehlikeli</a:t>
            </a:r>
            <a:r>
              <a:rPr lang="en-US" sz="2400" dirty="0"/>
              <a:t> </a:t>
            </a:r>
            <a:r>
              <a:rPr lang="en-US" sz="2400" dirty="0" err="1"/>
              <a:t>bölgeler</a:t>
            </a:r>
            <a:r>
              <a:rPr lang="en-US" sz="2400" dirty="0"/>
              <a:t> </a:t>
            </a:r>
            <a:r>
              <a:rPr lang="en-US" sz="2400" dirty="0" err="1"/>
              <a:t>açıkça</a:t>
            </a:r>
            <a:r>
              <a:rPr lang="en-US" sz="2400" dirty="0"/>
              <a:t> </a:t>
            </a:r>
            <a:r>
              <a:rPr lang="en-US" sz="2400" dirty="0" err="1"/>
              <a:t>işaretlenir</a:t>
            </a:r>
            <a:r>
              <a:rPr lang="en-US" sz="2400" dirty="0"/>
              <a:t>,  </a:t>
            </a:r>
            <a:r>
              <a:rPr lang="en-US" sz="2400" dirty="0" err="1"/>
              <a:t>buralara</a:t>
            </a:r>
            <a:r>
              <a:rPr lang="en-US" sz="2400" dirty="0"/>
              <a:t> </a:t>
            </a:r>
            <a:r>
              <a:rPr lang="en-US" sz="2400" dirty="0" err="1"/>
              <a:t>görünür</a:t>
            </a:r>
            <a:r>
              <a:rPr lang="en-US" sz="2400" dirty="0"/>
              <a:t> </a:t>
            </a:r>
            <a:r>
              <a:rPr lang="en-US" sz="2400" dirty="0" err="1"/>
              <a:t>şekilde</a:t>
            </a:r>
            <a:r>
              <a:rPr lang="en-US" sz="2400" dirty="0"/>
              <a:t> </a:t>
            </a:r>
            <a:r>
              <a:rPr lang="en-US" sz="2400" dirty="0" err="1"/>
              <a:t>uyarı</a:t>
            </a:r>
            <a:r>
              <a:rPr lang="en-US" sz="2400" dirty="0"/>
              <a:t> </a:t>
            </a:r>
            <a:r>
              <a:rPr lang="en-US" sz="2400" dirty="0" err="1"/>
              <a:t>levhaları</a:t>
            </a:r>
            <a:r>
              <a:rPr lang="en-US" sz="2400" dirty="0"/>
              <a:t> </a:t>
            </a:r>
            <a:r>
              <a:rPr lang="en-US" sz="2400" dirty="0" err="1"/>
              <a:t>konulur</a:t>
            </a:r>
            <a:r>
              <a:rPr lang="en-US" sz="2400" dirty="0"/>
              <a:t>. Bu </a:t>
            </a:r>
            <a:r>
              <a:rPr lang="en-US" sz="2400" dirty="0" err="1"/>
              <a:t>bölgelere</a:t>
            </a:r>
            <a:r>
              <a:rPr lang="en-US" sz="2400" dirty="0"/>
              <a:t> </a:t>
            </a:r>
            <a:r>
              <a:rPr lang="en-US" sz="2400" dirty="0" err="1"/>
              <a:t>girme</a:t>
            </a:r>
            <a:r>
              <a:rPr lang="en-US" sz="2400" dirty="0"/>
              <a:t> </a:t>
            </a:r>
            <a:r>
              <a:rPr lang="en-US" sz="2400" dirty="0" err="1"/>
              <a:t>izni</a:t>
            </a:r>
            <a:r>
              <a:rPr lang="en-US" sz="2400" dirty="0"/>
              <a:t> </a:t>
            </a:r>
            <a:r>
              <a:rPr lang="en-US" sz="2400" dirty="0" err="1"/>
              <a:t>verilen</a:t>
            </a:r>
            <a:r>
              <a:rPr lang="en-US" sz="2400" dirty="0"/>
              <a:t> </a:t>
            </a:r>
            <a:r>
              <a:rPr lang="en-US" sz="2400" dirty="0" err="1"/>
              <a:t>çalışanları</a:t>
            </a:r>
            <a:r>
              <a:rPr lang="en-US" sz="2400" dirty="0"/>
              <a:t> </a:t>
            </a:r>
            <a:r>
              <a:rPr lang="en-US" sz="2400" dirty="0" err="1"/>
              <a:t>korumak</a:t>
            </a:r>
            <a:r>
              <a:rPr lang="en-US" sz="2400" dirty="0"/>
              <a:t> </a:t>
            </a:r>
            <a:r>
              <a:rPr lang="en-US" sz="2400" dirty="0" err="1"/>
              <a:t>için</a:t>
            </a:r>
            <a:r>
              <a:rPr lang="en-US" sz="2400" dirty="0"/>
              <a:t> </a:t>
            </a:r>
            <a:r>
              <a:rPr lang="en-US" sz="2400" dirty="0" err="1"/>
              <a:t>gerekli</a:t>
            </a:r>
            <a:r>
              <a:rPr lang="en-US" sz="2400" dirty="0"/>
              <a:t> </a:t>
            </a:r>
            <a:r>
              <a:rPr lang="en-US" sz="2400" dirty="0" err="1"/>
              <a:t>tedbirler</a:t>
            </a:r>
            <a:r>
              <a:rPr lang="en-US" sz="2400" dirty="0"/>
              <a:t> </a:t>
            </a:r>
            <a:r>
              <a:rPr lang="en-US" sz="2400" dirty="0" err="1"/>
              <a:t>alınır</a:t>
            </a:r>
            <a:r>
              <a:rPr lang="en-US" sz="2400" dirty="0"/>
              <a:t>.</a:t>
            </a:r>
          </a:p>
          <a:p>
            <a:r>
              <a:rPr lang="en-US" sz="2400" dirty="0" err="1"/>
              <a:t>Trafik</a:t>
            </a:r>
            <a:r>
              <a:rPr lang="en-US" sz="2400" dirty="0"/>
              <a:t> </a:t>
            </a:r>
            <a:r>
              <a:rPr lang="en-US" sz="2400" dirty="0" err="1"/>
              <a:t>yolları</a:t>
            </a:r>
            <a:r>
              <a:rPr lang="en-US" sz="2400" dirty="0"/>
              <a:t> </a:t>
            </a:r>
            <a:r>
              <a:rPr lang="en-US" sz="2400" dirty="0" err="1"/>
              <a:t>güzergahında</a:t>
            </a:r>
            <a:r>
              <a:rPr lang="en-US" sz="2400" dirty="0"/>
              <a:t> </a:t>
            </a:r>
            <a:r>
              <a:rPr lang="en-US" sz="2400" dirty="0" err="1"/>
              <a:t>bulunan</a:t>
            </a:r>
            <a:r>
              <a:rPr lang="en-US" sz="2400" dirty="0"/>
              <a:t> </a:t>
            </a:r>
            <a:r>
              <a:rPr lang="en-US" sz="2400" dirty="0" err="1"/>
              <a:t>havai</a:t>
            </a:r>
            <a:r>
              <a:rPr lang="en-US" sz="2400" dirty="0"/>
              <a:t> </a:t>
            </a:r>
            <a:r>
              <a:rPr lang="en-US" sz="2400" dirty="0" err="1"/>
              <a:t>hatlar</a:t>
            </a:r>
            <a:r>
              <a:rPr lang="en-US" sz="2400" dirty="0"/>
              <a:t> </a:t>
            </a:r>
            <a:r>
              <a:rPr lang="en-US" sz="2400" dirty="0" err="1"/>
              <a:t>ve</a:t>
            </a:r>
            <a:r>
              <a:rPr lang="en-US" sz="2400" dirty="0"/>
              <a:t> </a:t>
            </a:r>
            <a:r>
              <a:rPr lang="en-US" sz="2400" dirty="0" err="1"/>
              <a:t>benzeri</a:t>
            </a:r>
            <a:r>
              <a:rPr lang="en-US" sz="2400" dirty="0"/>
              <a:t> </a:t>
            </a:r>
            <a:r>
              <a:rPr lang="en-US" sz="2400" dirty="0" err="1"/>
              <a:t>engeller</a:t>
            </a:r>
            <a:r>
              <a:rPr lang="en-US" sz="2400" dirty="0"/>
              <a:t> </a:t>
            </a:r>
            <a:r>
              <a:rPr lang="en-US" sz="2400" dirty="0" err="1"/>
              <a:t>ile</a:t>
            </a:r>
            <a:r>
              <a:rPr lang="en-US" sz="2400" dirty="0"/>
              <a:t> </a:t>
            </a:r>
            <a:r>
              <a:rPr lang="en-US" sz="2400" dirty="0" err="1"/>
              <a:t>alakalı</a:t>
            </a:r>
            <a:r>
              <a:rPr lang="en-US" sz="2400" dirty="0"/>
              <a:t> </a:t>
            </a:r>
            <a:r>
              <a:rPr lang="en-US" sz="2400" dirty="0" err="1"/>
              <a:t>gerekli</a:t>
            </a:r>
            <a:r>
              <a:rPr lang="en-US" sz="2400" dirty="0"/>
              <a:t> </a:t>
            </a:r>
            <a:r>
              <a:rPr lang="en-US" sz="2400" dirty="0" err="1"/>
              <a:t>işaretlemeler</a:t>
            </a:r>
            <a:r>
              <a:rPr lang="en-US" sz="2400" dirty="0"/>
              <a:t> </a:t>
            </a:r>
            <a:r>
              <a:rPr lang="en-US" sz="2400" dirty="0" err="1"/>
              <a:t>ve</a:t>
            </a:r>
            <a:r>
              <a:rPr lang="en-US" sz="2400" dirty="0"/>
              <a:t> </a:t>
            </a:r>
            <a:r>
              <a:rPr lang="en-US" sz="2400" dirty="0" err="1"/>
              <a:t>önlemler</a:t>
            </a:r>
            <a:r>
              <a:rPr lang="en-US" sz="2400" dirty="0"/>
              <a:t> </a:t>
            </a:r>
            <a:r>
              <a:rPr lang="en-US" sz="2400" dirty="0" err="1"/>
              <a:t>alınır</a:t>
            </a:r>
            <a:r>
              <a:rPr lang="en-US" sz="2400" dirty="0"/>
              <a:t>.</a:t>
            </a:r>
          </a:p>
        </p:txBody>
      </p:sp>
      <p:sp>
        <p:nvSpPr>
          <p:cNvPr id="130052"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A748E46A-FC6C-4ACD-983A-0C396A9CE262}" type="datetime1">
              <a:rPr lang="tr-TR" smtClean="0"/>
              <a:pPr/>
              <a:t>2.12.2020</a:t>
            </a:fld>
            <a:endParaRPr lang="en-US"/>
          </a:p>
        </p:txBody>
      </p:sp>
      <p:sp>
        <p:nvSpPr>
          <p:cNvPr id="130053" name="Footer Placeholder 4"/>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a:t>İnşaat İş Güvenliği</a:t>
            </a:r>
          </a:p>
        </p:txBody>
      </p:sp>
      <p:sp>
        <p:nvSpPr>
          <p:cNvPr id="130054"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02D5C504-222A-4B33-99B9-8035EC9301FD}" type="slidenum">
              <a:rPr lang="en-US" smtClean="0"/>
              <a:pPr/>
              <a:t>26</a:t>
            </a:fld>
            <a:endParaRPr lang="en-US"/>
          </a:p>
        </p:txBody>
      </p:sp>
      <p:sp>
        <p:nvSpPr>
          <p:cNvPr id="130057" name="Rectangle 9"/>
          <p:cNvSpPr>
            <a:spLocks/>
          </p:cNvSpPr>
          <p:nvPr/>
        </p:nvSpPr>
        <p:spPr bwMode="auto">
          <a:xfrm>
            <a:off x="457200" y="274638"/>
            <a:ext cx="8229600" cy="1143000"/>
          </a:xfrm>
          <a:prstGeom prst="rect">
            <a:avLst/>
          </a:prstGeom>
          <a:noFill/>
          <a:ln w="9525">
            <a:noFill/>
            <a:miter lim="800000"/>
            <a:headEnd/>
            <a:tailEnd/>
          </a:ln>
        </p:spPr>
        <p:txBody>
          <a:bodyPr anchor="ctr"/>
          <a:lstStyle/>
          <a:p>
            <a:pPr eaLnBrk="0" hangingPunct="0"/>
            <a:r>
              <a:rPr lang="tr-TR" sz="3600" b="1" dirty="0">
                <a:solidFill>
                  <a:schemeClr val="tx2"/>
                </a:solidFill>
                <a:latin typeface="Lucida Sans Unicode" pitchFamily="34" charset="0"/>
              </a:rPr>
              <a:t>Trafik Yolları ve Tehlikeli Alanlar (devam)</a:t>
            </a:r>
            <a:endParaRPr lang="en-US" sz="3600" b="1" dirty="0">
              <a:solidFill>
                <a:schemeClr val="tx2"/>
              </a:solidFill>
              <a:latin typeface="Lucida Sans Unicode" pitchFamily="34" charset="0"/>
            </a:endParaRPr>
          </a:p>
        </p:txBody>
      </p:sp>
    </p:spTree>
    <p:extLst>
      <p:ext uri="{BB962C8B-B14F-4D97-AF65-F5344CB8AC3E}">
        <p14:creationId xmlns:p14="http://schemas.microsoft.com/office/powerpoint/2010/main" val="488044310"/>
      </p:ext>
    </p:extLst>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a:t>İnşaat İş Güvenliği</a:t>
            </a:r>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27</a:t>
            </a:fld>
            <a:endParaRPr lang="en-US"/>
          </a:p>
        </p:txBody>
      </p:sp>
      <p:pic>
        <p:nvPicPr>
          <p:cNvPr id="7" name="Picture 2" descr="http://cdn02.komikler.com/k/res/2011/04/20110401_2_1301650571_aw2l.jpg"/>
          <p:cNvPicPr>
            <a:picLocks noChangeAspect="1" noChangeArrowheads="1"/>
          </p:cNvPicPr>
          <p:nvPr/>
        </p:nvPicPr>
        <p:blipFill>
          <a:blip r:embed="rId2" cstate="print"/>
          <a:srcRect/>
          <a:stretch>
            <a:fillRect/>
          </a:stretch>
        </p:blipFill>
        <p:spPr bwMode="auto">
          <a:xfrm>
            <a:off x="533400" y="304800"/>
            <a:ext cx="8015983" cy="5791200"/>
          </a:xfrm>
          <a:prstGeom prst="rect">
            <a:avLst/>
          </a:prstGeom>
          <a:noFill/>
          <a:ln w="9525">
            <a:noFill/>
            <a:miter lim="800000"/>
            <a:headEnd/>
            <a:tailEnd/>
          </a:ln>
        </p:spPr>
      </p:pic>
    </p:spTree>
    <p:extLst>
      <p:ext uri="{BB962C8B-B14F-4D97-AF65-F5344CB8AC3E}">
        <p14:creationId xmlns:p14="http://schemas.microsoft.com/office/powerpoint/2010/main" val="293501254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C5ADE331-90A4-45C8-B0DB-EDCAB7FFCDEB}" type="datetime1">
              <a:rPr lang="tr-TR" smtClean="0"/>
              <a:pPr/>
              <a:t>2.12.2020</a:t>
            </a:fld>
            <a:endParaRPr lang="en-US"/>
          </a:p>
        </p:txBody>
      </p:sp>
      <p:sp>
        <p:nvSpPr>
          <p:cNvPr id="136195" name="Footer Placeholder 4"/>
          <p:cNvSpPr>
            <a:spLocks noGrp="1"/>
          </p:cNvSpPr>
          <p:nvPr>
            <p:ph type="ftr" sz="quarter" idx="11"/>
          </p:nvPr>
        </p:nvSpPr>
        <p:spPr bwMode="auto">
          <a:noFill/>
          <a:ln>
            <a:miter lim="800000"/>
            <a:headEnd/>
            <a:tailEnd/>
          </a:ln>
        </p:spPr>
        <p:txBody>
          <a:bodyPr/>
          <a:lstStyle/>
          <a:p>
            <a:r>
              <a:rPr lang="en-US"/>
              <a:t>İnşaat İş Güvenliği</a:t>
            </a:r>
          </a:p>
        </p:txBody>
      </p:sp>
      <p:sp>
        <p:nvSpPr>
          <p:cNvPr id="136196"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F2AF5B96-D0BC-4006-B0A7-7ABDC6045A93}" type="slidenum">
              <a:rPr lang="en-US" smtClean="0"/>
              <a:pPr/>
              <a:t>28</a:t>
            </a:fld>
            <a:endParaRPr lang="en-US"/>
          </a:p>
        </p:txBody>
      </p:sp>
      <p:sp>
        <p:nvSpPr>
          <p:cNvPr id="131083" name="Rectangle 11"/>
          <p:cNvSpPr>
            <a:spLocks noGrp="1"/>
          </p:cNvSpPr>
          <p:nvPr>
            <p:ph type="ctrTitle" idx="4294967295"/>
          </p:nvPr>
        </p:nvSpPr>
        <p:spPr bwMode="auto">
          <a:xfrm>
            <a:off x="762000" y="685800"/>
            <a:ext cx="7772400" cy="1470025"/>
          </a:xfrm>
        </p:spPr>
        <p:txBody>
          <a:bodyPr wrap="square" lIns="91440" tIns="45720" rIns="91440" bIns="45720" numCol="1" anchorCtr="0" compatLnSpc="1">
            <a:prstTxWarp prst="textNoShape">
              <a:avLst/>
            </a:prstTxWarp>
          </a:bodyPr>
          <a:lstStyle/>
          <a:p>
            <a:pPr>
              <a:defRPr/>
            </a:pPr>
            <a:r>
              <a:rPr lang="tr-TR">
                <a:effectLst/>
              </a:rPr>
              <a:t>VİNÇLER VE KALDIRMA ARAÇLARI</a:t>
            </a:r>
            <a:endParaRPr lang="en-US">
              <a:effectLst/>
            </a:endParaRPr>
          </a:p>
        </p:txBody>
      </p:sp>
      <p:sp>
        <p:nvSpPr>
          <p:cNvPr id="136198" name="Rectangle 12"/>
          <p:cNvSpPr>
            <a:spLocks noGrp="1"/>
          </p:cNvSpPr>
          <p:nvPr>
            <p:ph type="subTitle" idx="4294967295"/>
          </p:nvPr>
        </p:nvSpPr>
        <p:spPr>
          <a:xfrm>
            <a:off x="1371600" y="3886200"/>
            <a:ext cx="6400800" cy="1752600"/>
          </a:xfrm>
        </p:spPr>
        <p:txBody>
          <a:bodyPr/>
          <a:lstStyle/>
          <a:p>
            <a:pPr marL="109538" indent="0" algn="ctr">
              <a:buFont typeface="Wingdings 3" pitchFamily="18" charset="2"/>
              <a:buNone/>
            </a:pPr>
            <a:endParaRPr lang="tr-TR"/>
          </a:p>
        </p:txBody>
      </p:sp>
      <p:pic>
        <p:nvPicPr>
          <p:cNvPr id="136199" name="Picture 4" descr="crane02"/>
          <p:cNvPicPr>
            <a:picLocks noChangeAspect="1" noChangeArrowheads="1"/>
          </p:cNvPicPr>
          <p:nvPr/>
        </p:nvPicPr>
        <p:blipFill>
          <a:blip r:embed="rId3" cstate="print"/>
          <a:srcRect/>
          <a:stretch>
            <a:fillRect/>
          </a:stretch>
        </p:blipFill>
        <p:spPr bwMode="auto">
          <a:xfrm>
            <a:off x="0" y="3200400"/>
            <a:ext cx="2947988" cy="3429000"/>
          </a:xfrm>
          <a:prstGeom prst="rect">
            <a:avLst/>
          </a:prstGeom>
          <a:noFill/>
          <a:ln w="9525">
            <a:noFill/>
            <a:miter lim="800000"/>
            <a:headEnd/>
            <a:tailEnd/>
          </a:ln>
        </p:spPr>
      </p:pic>
      <p:pic>
        <p:nvPicPr>
          <p:cNvPr id="136200" name="Picture 3"/>
          <p:cNvPicPr>
            <a:picLocks noChangeAspect="1" noChangeArrowheads="1"/>
          </p:cNvPicPr>
          <p:nvPr/>
        </p:nvPicPr>
        <p:blipFill>
          <a:blip r:embed="rId4" cstate="print"/>
          <a:srcRect/>
          <a:stretch>
            <a:fillRect/>
          </a:stretch>
        </p:blipFill>
        <p:spPr bwMode="auto">
          <a:xfrm>
            <a:off x="6407150" y="1524000"/>
            <a:ext cx="2660650" cy="3276600"/>
          </a:xfrm>
          <a:prstGeom prst="rect">
            <a:avLst/>
          </a:prstGeom>
          <a:noFill/>
          <a:ln w="9525">
            <a:noFill/>
            <a:miter lim="800000"/>
            <a:headEnd/>
            <a:tailEnd/>
          </a:ln>
        </p:spPr>
      </p:pic>
      <p:pic>
        <p:nvPicPr>
          <p:cNvPr id="136201" name="Picture 4"/>
          <p:cNvPicPr>
            <a:picLocks noChangeAspect="1" noChangeArrowheads="1"/>
          </p:cNvPicPr>
          <p:nvPr/>
        </p:nvPicPr>
        <p:blipFill>
          <a:blip r:embed="rId5" cstate="print"/>
          <a:srcRect/>
          <a:stretch>
            <a:fillRect/>
          </a:stretch>
        </p:blipFill>
        <p:spPr bwMode="auto">
          <a:xfrm>
            <a:off x="3378200" y="2209800"/>
            <a:ext cx="2489200" cy="3733800"/>
          </a:xfrm>
          <a:prstGeom prst="rect">
            <a:avLst/>
          </a:prstGeom>
          <a:noFill/>
          <a:ln w="9525">
            <a:noFill/>
            <a:miter lim="800000"/>
            <a:headEnd/>
            <a:tailEnd/>
          </a:ln>
        </p:spPr>
      </p:pic>
    </p:spTree>
    <p:extLst>
      <p:ext uri="{BB962C8B-B14F-4D97-AF65-F5344CB8AC3E}">
        <p14:creationId xmlns:p14="http://schemas.microsoft.com/office/powerpoint/2010/main" val="3422407950"/>
      </p:ext>
    </p:extLst>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939D27E7-2BA3-4561-BD98-7947E4B256E4}" type="datetime1">
              <a:rPr lang="tr-TR" smtClean="0"/>
              <a:pPr/>
              <a:t>2.12.2020</a:t>
            </a:fld>
            <a:endParaRPr lang="en-US"/>
          </a:p>
        </p:txBody>
      </p:sp>
      <p:sp>
        <p:nvSpPr>
          <p:cNvPr id="137219" name="Footer Placeholder 4"/>
          <p:cNvSpPr>
            <a:spLocks noGrp="1"/>
          </p:cNvSpPr>
          <p:nvPr>
            <p:ph type="ftr" sz="quarter" idx="11"/>
          </p:nvPr>
        </p:nvSpPr>
        <p:spPr bwMode="auto">
          <a:noFill/>
          <a:ln>
            <a:miter lim="800000"/>
            <a:headEnd/>
            <a:tailEnd/>
          </a:ln>
        </p:spPr>
        <p:txBody>
          <a:bodyPr/>
          <a:lstStyle/>
          <a:p>
            <a:r>
              <a:rPr lang="en-US"/>
              <a:t>İnşaat İş Güvenliği</a:t>
            </a:r>
          </a:p>
        </p:txBody>
      </p:sp>
      <p:sp>
        <p:nvSpPr>
          <p:cNvPr id="137220"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25511048-3BF1-4393-B6BE-B84A12A8BEE8}" type="slidenum">
              <a:rPr lang="en-US" smtClean="0"/>
              <a:pPr/>
              <a:t>29</a:t>
            </a:fld>
            <a:endParaRPr lang="en-US"/>
          </a:p>
        </p:txBody>
      </p:sp>
      <p:sp>
        <p:nvSpPr>
          <p:cNvPr id="136201" name="Rectangle 9"/>
          <p:cNvSpPr>
            <a:spLocks noGrp="1"/>
          </p:cNvSpPr>
          <p:nvPr>
            <p:ph type="title" idx="4294967295"/>
          </p:nvPr>
        </p:nvSpPr>
        <p:spPr bwMode="auto"/>
        <p:txBody>
          <a:bodyPr wrap="square" lIns="91440" tIns="45720" rIns="91440" bIns="45720" numCol="1" anchorCtr="0" compatLnSpc="1">
            <a:prstTxWarp prst="textNoShape">
              <a:avLst/>
            </a:prstTxWarp>
          </a:bodyPr>
          <a:lstStyle/>
          <a:p>
            <a:pPr>
              <a:defRPr/>
            </a:pPr>
            <a:r>
              <a:rPr lang="tr-TR">
                <a:effectLst/>
              </a:rPr>
              <a:t>Vinç Tehlikeleri</a:t>
            </a:r>
            <a:endParaRPr lang="en-US">
              <a:effectLst/>
            </a:endParaRPr>
          </a:p>
        </p:txBody>
      </p:sp>
      <p:sp>
        <p:nvSpPr>
          <p:cNvPr id="137222" name="Rectangle 3"/>
          <p:cNvSpPr>
            <a:spLocks noGrp="1" noChangeArrowheads="1"/>
          </p:cNvSpPr>
          <p:nvPr>
            <p:ph type="body" idx="1"/>
          </p:nvPr>
        </p:nvSpPr>
        <p:spPr/>
        <p:txBody>
          <a:bodyPr/>
          <a:lstStyle/>
          <a:p>
            <a:pPr marL="469900" indent="-469900" eaLnBrk="1" hangingPunct="1">
              <a:lnSpc>
                <a:spcPct val="90000"/>
              </a:lnSpc>
            </a:pPr>
            <a:r>
              <a:rPr lang="tr-TR"/>
              <a:t>Yanlış ve fazla yükleme veya zeminin düz olmamasından dolayı stabilite bozulabilir ve vinç devrilebilir</a:t>
            </a:r>
          </a:p>
          <a:p>
            <a:pPr marL="469900" indent="-469900" eaLnBrk="1" hangingPunct="1">
              <a:lnSpc>
                <a:spcPct val="90000"/>
              </a:lnSpc>
            </a:pPr>
            <a:r>
              <a:rPr lang="tr-TR"/>
              <a:t>İşaretleşme sistemi kullanılmaması</a:t>
            </a:r>
          </a:p>
          <a:p>
            <a:pPr marL="469900" indent="-469900" eaLnBrk="1" hangingPunct="1">
              <a:lnSpc>
                <a:spcPct val="90000"/>
              </a:lnSpc>
            </a:pPr>
            <a:r>
              <a:rPr lang="tr-TR"/>
              <a:t>Elektrik kablolarına çok yakın çalışmak</a:t>
            </a:r>
          </a:p>
          <a:p>
            <a:pPr marL="469900" indent="-469900" eaLnBrk="1" hangingPunct="1">
              <a:lnSpc>
                <a:spcPct val="90000"/>
              </a:lnSpc>
            </a:pPr>
            <a:r>
              <a:rPr lang="tr-TR"/>
              <a:t>Diğer iş makineleri tehlikeleri</a:t>
            </a:r>
          </a:p>
          <a:p>
            <a:pPr marL="742950" lvl="1" indent="-285750" eaLnBrk="1" hangingPunct="1">
              <a:lnSpc>
                <a:spcPct val="90000"/>
              </a:lnSpc>
            </a:pPr>
            <a:r>
              <a:rPr lang="tr-TR"/>
              <a:t>Gereğinden fazla hız yapmak</a:t>
            </a:r>
          </a:p>
          <a:p>
            <a:pPr marL="742950" lvl="1" indent="-285750" eaLnBrk="1" hangingPunct="1">
              <a:lnSpc>
                <a:spcPct val="90000"/>
              </a:lnSpc>
            </a:pPr>
            <a:r>
              <a:rPr lang="tr-TR"/>
              <a:t>Vinçlerin bakım ve teftişlerinin aksaması veya yanlış yapılması</a:t>
            </a:r>
            <a:endParaRPr lang="en-US"/>
          </a:p>
        </p:txBody>
      </p:sp>
    </p:spTree>
    <p:extLst>
      <p:ext uri="{BB962C8B-B14F-4D97-AF65-F5344CB8AC3E}">
        <p14:creationId xmlns:p14="http://schemas.microsoft.com/office/powerpoint/2010/main" val="920178416"/>
      </p:ext>
    </p:ext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5F8ED5C0-1573-43D0-B4E6-25F3B49AD89E}" type="datetime1">
              <a:rPr lang="tr-TR" smtClean="0"/>
              <a:pPr/>
              <a:t>2.12.2020</a:t>
            </a:fld>
            <a:endParaRPr lang="en-US" altLang="en-US"/>
          </a:p>
        </p:txBody>
      </p:sp>
      <p:sp>
        <p:nvSpPr>
          <p:cNvPr id="145411" name="Footer Placeholder 4"/>
          <p:cNvSpPr>
            <a:spLocks noGrp="1"/>
          </p:cNvSpPr>
          <p:nvPr>
            <p:ph type="ftr" sz="quarter" idx="11"/>
          </p:nvPr>
        </p:nvSpPr>
        <p:spPr bwMode="auto">
          <a:noFill/>
          <a:ln>
            <a:miter lim="800000"/>
            <a:headEnd/>
            <a:tailEnd/>
          </a:ln>
        </p:spPr>
        <p:txBody>
          <a:bodyPr/>
          <a:lstStyle/>
          <a:p>
            <a:r>
              <a:rPr lang="en-US" altLang="en-US"/>
              <a:t>İnşaat İş Güvenliği</a:t>
            </a:r>
          </a:p>
        </p:txBody>
      </p:sp>
      <p:sp>
        <p:nvSpPr>
          <p:cNvPr id="145412"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A3C1D306-E40C-4D25-9C2A-271C7E49645D}" type="slidenum">
              <a:rPr lang="en-US" altLang="en-US" smtClean="0"/>
              <a:pPr/>
              <a:t>3</a:t>
            </a:fld>
            <a:endParaRPr lang="en-US" altLang="en-US"/>
          </a:p>
        </p:txBody>
      </p:sp>
      <p:sp>
        <p:nvSpPr>
          <p:cNvPr id="152585" name="Rectangle 9"/>
          <p:cNvSpPr>
            <a:spLocks noGrp="1"/>
          </p:cNvSpPr>
          <p:nvPr>
            <p:ph type="title" idx="4294967295"/>
          </p:nvPr>
        </p:nvSpPr>
        <p:spPr bwMode="auto"/>
        <p:txBody>
          <a:bodyPr wrap="square" lIns="91440" tIns="45720" rIns="91440" bIns="45720" numCol="1" anchorCtr="0" compatLnSpc="1">
            <a:prstTxWarp prst="textNoShape">
              <a:avLst/>
            </a:prstTxWarp>
          </a:bodyPr>
          <a:lstStyle/>
          <a:p>
            <a:pPr>
              <a:defRPr/>
            </a:pPr>
            <a:r>
              <a:rPr lang="tr-TR" dirty="0">
                <a:effectLst/>
              </a:rPr>
              <a:t>TEHLİKELİ MADDELER</a:t>
            </a:r>
            <a:endParaRPr lang="en-US" dirty="0">
              <a:effectLst/>
            </a:endParaRPr>
          </a:p>
        </p:txBody>
      </p:sp>
      <p:sp>
        <p:nvSpPr>
          <p:cNvPr id="145414" name="Rectangle 3"/>
          <p:cNvSpPr>
            <a:spLocks noGrp="1" noChangeArrowheads="1"/>
          </p:cNvSpPr>
          <p:nvPr>
            <p:ph type="body" idx="1"/>
          </p:nvPr>
        </p:nvSpPr>
        <p:spPr/>
        <p:txBody>
          <a:bodyPr/>
          <a:lstStyle/>
          <a:p>
            <a:pPr eaLnBrk="1" hangingPunct="1"/>
            <a:r>
              <a:rPr lang="tr-TR" sz="2600"/>
              <a:t>İnşaat işlerinde çalışanlar asbest, silika, kurşun gibi kimyasallara maruz kalma tehlikesi ile karşı karşıyadır.</a:t>
            </a:r>
          </a:p>
          <a:p>
            <a:pPr eaLnBrk="1" hangingPunct="1"/>
            <a:r>
              <a:rPr lang="tr-TR" sz="2600"/>
              <a:t>Ayrıca çimento ve beton gibi maddelerin de yutulması, vücuda temas etmesi sağlığa zararlıdır.</a:t>
            </a:r>
          </a:p>
          <a:p>
            <a:pPr eaLnBrk="1" hangingPunct="1"/>
            <a:r>
              <a:rPr lang="tr-TR" sz="2600"/>
              <a:t>Bu tehlike işçilerin bilgilendirilmesi, vardiyalı çalışma, zararsız madde seçmek, havalandırma, kişisel koruyucu donanım kullanma gibi yöntemlerle azaltılabilir veya yok edilebilir.</a:t>
            </a:r>
            <a:endParaRPr lang="en-US" sz="2600"/>
          </a:p>
        </p:txBody>
      </p:sp>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8171E8B4-6FE4-4FC0-8748-8A7D9D15CD3B}" type="datetime1">
              <a:rPr lang="tr-TR" smtClean="0"/>
              <a:pPr/>
              <a:t>2.12.2020</a:t>
            </a:fld>
            <a:endParaRPr lang="en-US"/>
          </a:p>
        </p:txBody>
      </p:sp>
      <p:sp>
        <p:nvSpPr>
          <p:cNvPr id="138243" name="Footer Placeholder 4"/>
          <p:cNvSpPr>
            <a:spLocks noGrp="1"/>
          </p:cNvSpPr>
          <p:nvPr>
            <p:ph type="ftr" sz="quarter" idx="11"/>
          </p:nvPr>
        </p:nvSpPr>
        <p:spPr bwMode="auto">
          <a:noFill/>
          <a:ln>
            <a:miter lim="800000"/>
            <a:headEnd/>
            <a:tailEnd/>
          </a:ln>
        </p:spPr>
        <p:txBody>
          <a:bodyPr/>
          <a:lstStyle/>
          <a:p>
            <a:r>
              <a:rPr lang="en-US"/>
              <a:t>İnşaat İş Güvenliği</a:t>
            </a:r>
          </a:p>
        </p:txBody>
      </p:sp>
      <p:sp>
        <p:nvSpPr>
          <p:cNvPr id="138244"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86500194-D061-4A82-B725-2183F577D656}" type="slidenum">
              <a:rPr lang="en-US" smtClean="0"/>
              <a:pPr/>
              <a:t>30</a:t>
            </a:fld>
            <a:endParaRPr lang="en-US"/>
          </a:p>
        </p:txBody>
      </p:sp>
      <p:sp>
        <p:nvSpPr>
          <p:cNvPr id="139273" name="Rectangle 9"/>
          <p:cNvSpPr>
            <a:spLocks noGrp="1"/>
          </p:cNvSpPr>
          <p:nvPr>
            <p:ph type="title" idx="4294967295"/>
          </p:nvPr>
        </p:nvSpPr>
        <p:spPr bwMode="auto"/>
        <p:txBody>
          <a:bodyPr wrap="square" lIns="91440" tIns="45720" rIns="91440" bIns="45720" numCol="1" anchorCtr="0" compatLnSpc="1">
            <a:prstTxWarp prst="textNoShape">
              <a:avLst/>
            </a:prstTxWarp>
          </a:bodyPr>
          <a:lstStyle/>
          <a:p>
            <a:pPr>
              <a:defRPr/>
            </a:pPr>
            <a:r>
              <a:rPr lang="tr-TR">
                <a:effectLst/>
              </a:rPr>
              <a:t>Planlama</a:t>
            </a:r>
            <a:endParaRPr lang="en-US">
              <a:effectLst/>
            </a:endParaRPr>
          </a:p>
        </p:txBody>
      </p:sp>
      <p:sp>
        <p:nvSpPr>
          <p:cNvPr id="138246" name="Rectangle 3"/>
          <p:cNvSpPr>
            <a:spLocks noGrp="1" noChangeArrowheads="1"/>
          </p:cNvSpPr>
          <p:nvPr>
            <p:ph type="body" idx="1"/>
          </p:nvPr>
        </p:nvSpPr>
        <p:spPr/>
        <p:txBody>
          <a:bodyPr/>
          <a:lstStyle/>
          <a:p>
            <a:pPr marL="469900" indent="-469900" eaLnBrk="1" hangingPunct="1"/>
            <a:r>
              <a:rPr lang="tr-TR" sz="2800"/>
              <a:t>Vincin destek yüzeyinin sağlamlığı</a:t>
            </a:r>
          </a:p>
          <a:p>
            <a:pPr marL="469900" indent="-469900" eaLnBrk="1" hangingPunct="1"/>
            <a:r>
              <a:rPr lang="tr-TR" sz="2800"/>
              <a:t>Elektrik kabloların yerini tespit et, bilgi al</a:t>
            </a:r>
          </a:p>
          <a:p>
            <a:pPr marL="725488" lvl="1" indent="-469900" eaLnBrk="1" hangingPunct="1"/>
            <a:r>
              <a:rPr lang="tr-TR" sz="2400"/>
              <a:t>Yüksek gerilim hatlarına yaklaşılmaması (3 metre çapında aralık bırakılması – OSHA)</a:t>
            </a:r>
          </a:p>
          <a:p>
            <a:pPr marL="469900" indent="-469900" eaLnBrk="1" hangingPunct="1"/>
            <a:r>
              <a:rPr lang="tr-TR" sz="2800"/>
              <a:t>Vincin kapasitesi, zemin cinsi, hava koşullarını öğren</a:t>
            </a:r>
          </a:p>
          <a:p>
            <a:pPr marL="469900" indent="-469900" eaLnBrk="1" hangingPunct="1"/>
            <a:r>
              <a:rPr lang="tr-TR" sz="2800"/>
              <a:t>Diğer çalışanlara haber ver</a:t>
            </a:r>
          </a:p>
          <a:p>
            <a:pPr marL="469900" indent="-469900" eaLnBrk="1" hangingPunct="1"/>
            <a:r>
              <a:rPr lang="tr-TR" sz="2800"/>
              <a:t>Sallanma çapının kapsayacağı alanı belirleyip, engeller koy</a:t>
            </a:r>
          </a:p>
          <a:p>
            <a:pPr marL="469900" indent="-469900" eaLnBrk="1" hangingPunct="1"/>
            <a:r>
              <a:rPr lang="tr-TR" sz="2800"/>
              <a:t>Teknik bakım ve kontroller yapılmış mı</a:t>
            </a:r>
          </a:p>
          <a:p>
            <a:pPr marL="469900" indent="-469900" eaLnBrk="1" hangingPunct="1"/>
            <a:endParaRPr lang="en-US" sz="2800"/>
          </a:p>
        </p:txBody>
      </p:sp>
    </p:spTree>
    <p:extLst>
      <p:ext uri="{BB962C8B-B14F-4D97-AF65-F5344CB8AC3E}">
        <p14:creationId xmlns:p14="http://schemas.microsoft.com/office/powerpoint/2010/main" val="3598366668"/>
      </p:ext>
    </p:extLst>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Date Placeholder 2"/>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6FF14C67-AE30-4FF3-8F92-A2D88F5E5FA7}" type="datetime1">
              <a:rPr lang="tr-TR" smtClean="0"/>
              <a:pPr/>
              <a:t>2.12.2020</a:t>
            </a:fld>
            <a:endParaRPr lang="en-US"/>
          </a:p>
        </p:txBody>
      </p:sp>
      <p:sp>
        <p:nvSpPr>
          <p:cNvPr id="139267" name="Footer Placeholder 3"/>
          <p:cNvSpPr>
            <a:spLocks noGrp="1"/>
          </p:cNvSpPr>
          <p:nvPr>
            <p:ph type="ftr" sz="quarter" idx="11"/>
          </p:nvPr>
        </p:nvSpPr>
        <p:spPr bwMode="auto">
          <a:noFill/>
          <a:ln>
            <a:miter lim="800000"/>
            <a:headEnd/>
            <a:tailEnd/>
          </a:ln>
        </p:spPr>
        <p:txBody>
          <a:bodyPr/>
          <a:lstStyle/>
          <a:p>
            <a:r>
              <a:rPr lang="en-US"/>
              <a:t>İnşaat İş Güvenliği</a:t>
            </a:r>
          </a:p>
        </p:txBody>
      </p:sp>
      <p:sp>
        <p:nvSpPr>
          <p:cNvPr id="139268" name="Slide Number Placeholder 4"/>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04E9610E-7B77-4672-847C-CBE4A77B29B4}" type="slidenum">
              <a:rPr lang="en-US" smtClean="0"/>
              <a:pPr/>
              <a:t>31</a:t>
            </a:fld>
            <a:endParaRPr lang="en-US"/>
          </a:p>
        </p:txBody>
      </p:sp>
      <p:pic>
        <p:nvPicPr>
          <p:cNvPr id="139269" name="Picture 3" descr="Slide2"/>
          <p:cNvPicPr>
            <a:picLocks noChangeAspect="1" noChangeArrowheads="1"/>
          </p:cNvPicPr>
          <p:nvPr/>
        </p:nvPicPr>
        <p:blipFill>
          <a:blip r:embed="rId3" cstate="print"/>
          <a:srcRect t="9094" b="4042"/>
          <a:stretch>
            <a:fillRect/>
          </a:stretch>
        </p:blipFill>
        <p:spPr bwMode="auto">
          <a:xfrm>
            <a:off x="0" y="1143000"/>
            <a:ext cx="4495800" cy="3228975"/>
          </a:xfrm>
          <a:prstGeom prst="rect">
            <a:avLst/>
          </a:prstGeom>
          <a:noFill/>
          <a:ln w="38100" cmpd="dbl">
            <a:noFill/>
            <a:miter lim="800000"/>
            <a:headEnd/>
            <a:tailEnd/>
          </a:ln>
        </p:spPr>
      </p:pic>
      <p:pic>
        <p:nvPicPr>
          <p:cNvPr id="139270" name="Picture 4" descr="Slide19"/>
          <p:cNvPicPr>
            <a:picLocks noChangeAspect="1" noChangeArrowheads="1"/>
          </p:cNvPicPr>
          <p:nvPr/>
        </p:nvPicPr>
        <p:blipFill>
          <a:blip r:embed="rId4" cstate="print"/>
          <a:srcRect/>
          <a:stretch>
            <a:fillRect/>
          </a:stretch>
        </p:blipFill>
        <p:spPr bwMode="auto">
          <a:xfrm>
            <a:off x="4800600" y="1143000"/>
            <a:ext cx="4343400" cy="3252788"/>
          </a:xfrm>
          <a:prstGeom prst="rect">
            <a:avLst/>
          </a:prstGeom>
          <a:noFill/>
          <a:ln w="38100" cmpd="dbl">
            <a:noFill/>
            <a:miter lim="800000"/>
            <a:headEnd/>
            <a:tailEnd/>
          </a:ln>
        </p:spPr>
      </p:pic>
      <p:pic>
        <p:nvPicPr>
          <p:cNvPr id="139271" name="Picture 5" descr="Slide20"/>
          <p:cNvPicPr>
            <a:picLocks noChangeAspect="1" noChangeArrowheads="1"/>
          </p:cNvPicPr>
          <p:nvPr/>
        </p:nvPicPr>
        <p:blipFill>
          <a:blip r:embed="rId5" cstate="print"/>
          <a:srcRect/>
          <a:stretch>
            <a:fillRect/>
          </a:stretch>
        </p:blipFill>
        <p:spPr bwMode="auto">
          <a:xfrm>
            <a:off x="1600200" y="3773488"/>
            <a:ext cx="4114800" cy="3084512"/>
          </a:xfrm>
          <a:prstGeom prst="rect">
            <a:avLst/>
          </a:prstGeom>
          <a:noFill/>
          <a:ln w="38100" cmpd="dbl">
            <a:noFill/>
            <a:miter lim="800000"/>
            <a:headEnd/>
            <a:tailEnd/>
          </a:ln>
        </p:spPr>
      </p:pic>
      <p:sp>
        <p:nvSpPr>
          <p:cNvPr id="139272" name="Text Box 6"/>
          <p:cNvSpPr txBox="1">
            <a:spLocks noChangeArrowheads="1"/>
          </p:cNvSpPr>
          <p:nvPr/>
        </p:nvSpPr>
        <p:spPr bwMode="auto">
          <a:xfrm>
            <a:off x="5867400" y="4419600"/>
            <a:ext cx="2971800" cy="1552575"/>
          </a:xfrm>
          <a:prstGeom prst="rect">
            <a:avLst/>
          </a:prstGeom>
          <a:noFill/>
          <a:ln w="9525">
            <a:noFill/>
            <a:miter lim="800000"/>
            <a:headEnd/>
            <a:tailEnd/>
          </a:ln>
        </p:spPr>
        <p:txBody>
          <a:bodyPr>
            <a:spAutoFit/>
          </a:bodyPr>
          <a:lstStyle/>
          <a:p>
            <a:pPr eaLnBrk="0" hangingPunct="0">
              <a:spcBef>
                <a:spcPct val="50000"/>
              </a:spcBef>
            </a:pPr>
            <a:r>
              <a:rPr lang="tr-TR" sz="2400">
                <a:latin typeface="Verdana" pitchFamily="34" charset="0"/>
              </a:rPr>
              <a:t>Yanlış yüklemeden dolayı devrilen vinçler</a:t>
            </a:r>
            <a:endParaRPr lang="en-US" sz="2400">
              <a:latin typeface="Verdana" pitchFamily="34" charset="0"/>
            </a:endParaRPr>
          </a:p>
        </p:txBody>
      </p:sp>
    </p:spTree>
    <p:extLst>
      <p:ext uri="{BB962C8B-B14F-4D97-AF65-F5344CB8AC3E}">
        <p14:creationId xmlns:p14="http://schemas.microsoft.com/office/powerpoint/2010/main" val="1430797758"/>
      </p:ext>
    </p:extLst>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Date Placeholder 2"/>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A2EF59F1-7D28-4A3E-87D8-E83786E7F6C2}" type="datetime1">
              <a:rPr lang="tr-TR" smtClean="0"/>
              <a:pPr/>
              <a:t>2.12.2020</a:t>
            </a:fld>
            <a:endParaRPr lang="en-US"/>
          </a:p>
        </p:txBody>
      </p:sp>
      <p:sp>
        <p:nvSpPr>
          <p:cNvPr id="140291" name="Footer Placeholder 3"/>
          <p:cNvSpPr>
            <a:spLocks noGrp="1"/>
          </p:cNvSpPr>
          <p:nvPr>
            <p:ph type="ftr" sz="quarter" idx="11"/>
          </p:nvPr>
        </p:nvSpPr>
        <p:spPr bwMode="auto">
          <a:noFill/>
          <a:ln>
            <a:miter lim="800000"/>
            <a:headEnd/>
            <a:tailEnd/>
          </a:ln>
        </p:spPr>
        <p:txBody>
          <a:bodyPr/>
          <a:lstStyle/>
          <a:p>
            <a:r>
              <a:rPr lang="en-US"/>
              <a:t>İnşaat İş Güvenliği</a:t>
            </a:r>
          </a:p>
        </p:txBody>
      </p:sp>
      <p:sp>
        <p:nvSpPr>
          <p:cNvPr id="140292" name="Slide Number Placeholder 4"/>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45EEB84A-624F-46CF-AF6B-64817DA8E010}" type="slidenum">
              <a:rPr lang="en-US" smtClean="0"/>
              <a:pPr/>
              <a:t>32</a:t>
            </a:fld>
            <a:endParaRPr lang="en-US"/>
          </a:p>
        </p:txBody>
      </p:sp>
      <p:sp>
        <p:nvSpPr>
          <p:cNvPr id="140293" name="Text Box 3"/>
          <p:cNvSpPr txBox="1">
            <a:spLocks noChangeArrowheads="1"/>
          </p:cNvSpPr>
          <p:nvPr/>
        </p:nvSpPr>
        <p:spPr bwMode="auto">
          <a:xfrm>
            <a:off x="6172200" y="4495800"/>
            <a:ext cx="2971800" cy="1570038"/>
          </a:xfrm>
          <a:prstGeom prst="rect">
            <a:avLst/>
          </a:prstGeom>
          <a:noFill/>
          <a:ln w="9525">
            <a:noFill/>
            <a:miter lim="800000"/>
            <a:headEnd/>
            <a:tailEnd/>
          </a:ln>
        </p:spPr>
        <p:txBody>
          <a:bodyPr>
            <a:spAutoFit/>
          </a:bodyPr>
          <a:lstStyle/>
          <a:p>
            <a:pPr eaLnBrk="0" hangingPunct="0">
              <a:spcBef>
                <a:spcPct val="50000"/>
              </a:spcBef>
            </a:pPr>
            <a:r>
              <a:rPr lang="tr-TR" sz="2400">
                <a:latin typeface="Verdana" pitchFamily="34" charset="0"/>
              </a:rPr>
              <a:t>Elektrik kablolarından en az 3 metre uzakta çalışılmalı</a:t>
            </a:r>
            <a:endParaRPr lang="en-US" sz="2400">
              <a:latin typeface="Verdana" pitchFamily="34" charset="0"/>
            </a:endParaRPr>
          </a:p>
        </p:txBody>
      </p:sp>
      <p:pic>
        <p:nvPicPr>
          <p:cNvPr id="140294" name="Picture 4" descr="overhead_power_0005"/>
          <p:cNvPicPr>
            <a:picLocks noChangeAspect="1" noChangeArrowheads="1"/>
          </p:cNvPicPr>
          <p:nvPr/>
        </p:nvPicPr>
        <p:blipFill>
          <a:blip r:embed="rId3" cstate="print"/>
          <a:srcRect/>
          <a:stretch>
            <a:fillRect/>
          </a:stretch>
        </p:blipFill>
        <p:spPr bwMode="auto">
          <a:xfrm>
            <a:off x="609600" y="1676400"/>
            <a:ext cx="4038600" cy="3438525"/>
          </a:xfrm>
          <a:prstGeom prst="rect">
            <a:avLst/>
          </a:prstGeom>
          <a:noFill/>
          <a:ln w="9525">
            <a:noFill/>
            <a:miter lim="800000"/>
            <a:headEnd/>
            <a:tailEnd/>
          </a:ln>
        </p:spPr>
      </p:pic>
      <p:pic>
        <p:nvPicPr>
          <p:cNvPr id="140295" name="Picture 5"/>
          <p:cNvPicPr>
            <a:picLocks noChangeAspect="1" noChangeArrowheads="1"/>
          </p:cNvPicPr>
          <p:nvPr/>
        </p:nvPicPr>
        <p:blipFill>
          <a:blip r:embed="rId4" cstate="print"/>
          <a:srcRect/>
          <a:stretch>
            <a:fillRect/>
          </a:stretch>
        </p:blipFill>
        <p:spPr bwMode="auto">
          <a:xfrm>
            <a:off x="5791200" y="1752600"/>
            <a:ext cx="2743200" cy="2403475"/>
          </a:xfrm>
          <a:prstGeom prst="rect">
            <a:avLst/>
          </a:prstGeom>
          <a:noFill/>
          <a:ln w="9525">
            <a:noFill/>
            <a:miter lim="800000"/>
            <a:headEnd/>
            <a:tailEnd/>
          </a:ln>
        </p:spPr>
      </p:pic>
    </p:spTree>
    <p:extLst>
      <p:ext uri="{BB962C8B-B14F-4D97-AF65-F5344CB8AC3E}">
        <p14:creationId xmlns:p14="http://schemas.microsoft.com/office/powerpoint/2010/main" val="2038210326"/>
      </p:ext>
    </p:extLst>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Date Placeholder 2"/>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2F5FA1C8-5A32-4EE2-A4AB-B5355D792167}" type="datetime1">
              <a:rPr lang="tr-TR" smtClean="0"/>
              <a:pPr/>
              <a:t>2.12.2020</a:t>
            </a:fld>
            <a:endParaRPr lang="en-US"/>
          </a:p>
        </p:txBody>
      </p:sp>
      <p:sp>
        <p:nvSpPr>
          <p:cNvPr id="143363" name="Footer Placeholder 3"/>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a:t>İnşaat İş Güvenliği</a:t>
            </a:r>
          </a:p>
        </p:txBody>
      </p:sp>
      <p:sp>
        <p:nvSpPr>
          <p:cNvPr id="143364" name="Slide Number Placeholder 4"/>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4D3D8B93-36E7-4112-A564-6DBAE8D99E1B}" type="slidenum">
              <a:rPr lang="en-US" smtClean="0"/>
              <a:pPr/>
              <a:t>33</a:t>
            </a:fld>
            <a:endParaRPr lang="en-US"/>
          </a:p>
        </p:txBody>
      </p:sp>
      <p:sp>
        <p:nvSpPr>
          <p:cNvPr id="143366" name="Text Box 3"/>
          <p:cNvSpPr txBox="1">
            <a:spLocks noChangeArrowheads="1"/>
          </p:cNvSpPr>
          <p:nvPr/>
        </p:nvSpPr>
        <p:spPr bwMode="auto">
          <a:xfrm>
            <a:off x="2209800" y="5638800"/>
            <a:ext cx="4191000" cy="457200"/>
          </a:xfrm>
          <a:prstGeom prst="rect">
            <a:avLst/>
          </a:prstGeom>
          <a:noFill/>
          <a:ln w="9525">
            <a:noFill/>
            <a:miter lim="800000"/>
            <a:headEnd/>
            <a:tailEnd/>
          </a:ln>
        </p:spPr>
        <p:txBody>
          <a:bodyPr>
            <a:spAutoFit/>
          </a:bodyPr>
          <a:lstStyle/>
          <a:p>
            <a:pPr eaLnBrk="0" hangingPunct="0">
              <a:spcBef>
                <a:spcPct val="50000"/>
              </a:spcBef>
            </a:pPr>
            <a:r>
              <a:rPr lang="tr-TR" sz="2400">
                <a:latin typeface="Verdana" pitchFamily="34" charset="0"/>
              </a:rPr>
              <a:t>Yüklerin altında durmayın</a:t>
            </a:r>
            <a:endParaRPr lang="en-US" sz="2400">
              <a:latin typeface="Verdana" pitchFamily="34" charset="0"/>
            </a:endParaRPr>
          </a:p>
        </p:txBody>
      </p:sp>
      <p:pic>
        <p:nvPicPr>
          <p:cNvPr id="143367" name="Picture 4" descr="Steel-0verhead"/>
          <p:cNvPicPr>
            <a:picLocks noChangeAspect="1" noChangeArrowheads="1"/>
          </p:cNvPicPr>
          <p:nvPr/>
        </p:nvPicPr>
        <p:blipFill>
          <a:blip r:embed="rId3" cstate="print"/>
          <a:srcRect b="1608"/>
          <a:stretch>
            <a:fillRect/>
          </a:stretch>
        </p:blipFill>
        <p:spPr bwMode="auto">
          <a:xfrm>
            <a:off x="1447800" y="1676400"/>
            <a:ext cx="6172200" cy="3892550"/>
          </a:xfrm>
          <a:prstGeom prst="rect">
            <a:avLst/>
          </a:prstGeom>
          <a:noFill/>
          <a:ln w="9525">
            <a:noFill/>
            <a:miter lim="800000"/>
            <a:headEnd/>
            <a:tailEnd/>
          </a:ln>
        </p:spPr>
      </p:pic>
    </p:spTree>
    <p:extLst>
      <p:ext uri="{BB962C8B-B14F-4D97-AF65-F5344CB8AC3E}">
        <p14:creationId xmlns:p14="http://schemas.microsoft.com/office/powerpoint/2010/main" val="304186738"/>
      </p:ext>
    </p:extLst>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7000720A-EE7C-461A-A82C-B7203B2B09EB}" type="datetime1">
              <a:rPr lang="tr-TR" smtClean="0"/>
              <a:pPr/>
              <a:t>2.12.2020</a:t>
            </a:fld>
            <a:endParaRPr lang="en-US"/>
          </a:p>
        </p:txBody>
      </p:sp>
      <p:sp>
        <p:nvSpPr>
          <p:cNvPr id="141315" name="Footer Placeholder 4"/>
          <p:cNvSpPr>
            <a:spLocks noGrp="1"/>
          </p:cNvSpPr>
          <p:nvPr>
            <p:ph type="ftr" sz="quarter" idx="11"/>
          </p:nvPr>
        </p:nvSpPr>
        <p:spPr bwMode="auto">
          <a:noFill/>
          <a:ln>
            <a:miter lim="800000"/>
            <a:headEnd/>
            <a:tailEnd/>
          </a:ln>
        </p:spPr>
        <p:txBody>
          <a:bodyPr/>
          <a:lstStyle/>
          <a:p>
            <a:r>
              <a:rPr lang="en-US"/>
              <a:t>İnşaat İş Güvenliği</a:t>
            </a:r>
          </a:p>
        </p:txBody>
      </p:sp>
      <p:sp>
        <p:nvSpPr>
          <p:cNvPr id="141316"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467AA815-5BFE-4831-BE1E-05AE4AF0F431}" type="slidenum">
              <a:rPr lang="en-US" smtClean="0"/>
              <a:pPr/>
              <a:t>34</a:t>
            </a:fld>
            <a:endParaRPr lang="en-US"/>
          </a:p>
        </p:txBody>
      </p:sp>
      <p:sp>
        <p:nvSpPr>
          <p:cNvPr id="144393" name="Rectangle 9"/>
          <p:cNvSpPr>
            <a:spLocks noGrp="1"/>
          </p:cNvSpPr>
          <p:nvPr>
            <p:ph type="title" idx="4294967295"/>
          </p:nvPr>
        </p:nvSpPr>
        <p:spPr bwMode="auto"/>
        <p:txBody>
          <a:bodyPr wrap="square" lIns="91440" tIns="45720" rIns="91440" bIns="45720" numCol="1" anchorCtr="0" compatLnSpc="1">
            <a:prstTxWarp prst="textNoShape">
              <a:avLst/>
            </a:prstTxWarp>
          </a:bodyPr>
          <a:lstStyle/>
          <a:p>
            <a:pPr>
              <a:defRPr/>
            </a:pPr>
            <a:r>
              <a:rPr lang="tr-TR">
                <a:effectLst/>
              </a:rPr>
              <a:t>El Sinyalleri</a:t>
            </a:r>
            <a:endParaRPr lang="en-US">
              <a:effectLst/>
            </a:endParaRPr>
          </a:p>
        </p:txBody>
      </p:sp>
      <p:sp>
        <p:nvSpPr>
          <p:cNvPr id="141318" name="Rectangle 3"/>
          <p:cNvSpPr>
            <a:spLocks noGrp="1" noChangeArrowheads="1"/>
          </p:cNvSpPr>
          <p:nvPr>
            <p:ph type="body" idx="1"/>
          </p:nvPr>
        </p:nvSpPr>
        <p:spPr/>
        <p:txBody>
          <a:bodyPr/>
          <a:lstStyle/>
          <a:p>
            <a:pPr marL="469900" indent="-469900" eaLnBrk="1" hangingPunct="1">
              <a:lnSpc>
                <a:spcPct val="90000"/>
              </a:lnSpc>
            </a:pPr>
            <a:r>
              <a:rPr lang="tr-TR" sz="2600"/>
              <a:t>Kaldırma makinelerinde yüklerin kaldırılmaları, indirilmeleri veya taşınmaları, yetiştirilmiş manevracılar tarafından verilecek el ve kol işaretlerine göre yapılmalı</a:t>
            </a:r>
            <a:r>
              <a:rPr lang="en-US" sz="2600"/>
              <a:t> </a:t>
            </a:r>
            <a:endParaRPr lang="tr-TR" sz="2600"/>
          </a:p>
          <a:p>
            <a:pPr marL="469900" indent="-469900" eaLnBrk="1" hangingPunct="1">
              <a:lnSpc>
                <a:spcPct val="90000"/>
              </a:lnSpc>
            </a:pPr>
            <a:r>
              <a:rPr lang="tr-TR" sz="2600"/>
              <a:t>Bir kaldırma makinesinde birden çok işçi görevli bulunduğu hallerde, kaldırma makinesi operatörü, bağlayıcı, sapancı veya diğer görevlilerden yalnız birinden işaret almalı ve işaretçi, operatör tarafından kolayca görülebilecek yerlerde durmalı</a:t>
            </a:r>
            <a:r>
              <a:rPr lang="en-US" sz="2600"/>
              <a:t> </a:t>
            </a:r>
            <a:endParaRPr lang="tr-TR" sz="2600"/>
          </a:p>
          <a:p>
            <a:pPr marL="469900" indent="-469900" eaLnBrk="1" hangingPunct="1">
              <a:lnSpc>
                <a:spcPct val="90000"/>
              </a:lnSpc>
            </a:pPr>
            <a:r>
              <a:rPr lang="tr-TR" sz="2600"/>
              <a:t>El sinyalleri şantiyede görülecek bir yere asılmalı</a:t>
            </a:r>
            <a:endParaRPr lang="en-US" sz="2600"/>
          </a:p>
        </p:txBody>
      </p:sp>
    </p:spTree>
    <p:extLst>
      <p:ext uri="{BB962C8B-B14F-4D97-AF65-F5344CB8AC3E}">
        <p14:creationId xmlns:p14="http://schemas.microsoft.com/office/powerpoint/2010/main" val="779789155"/>
      </p:ext>
    </p:extLst>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4EA7C484-3C9E-4363-9A33-FE507A8F50AD}" type="datetime1">
              <a:rPr lang="tr-TR" smtClean="0"/>
              <a:pPr/>
              <a:t>2.12.2020</a:t>
            </a:fld>
            <a:endParaRPr lang="en-US"/>
          </a:p>
        </p:txBody>
      </p:sp>
      <p:sp>
        <p:nvSpPr>
          <p:cNvPr id="145411" name="Footer Placeholder 4"/>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a:t>İşçi Sağlığı ve İş Güvenliği - 8. İSG Saha Uygulamaları II </a:t>
            </a:r>
          </a:p>
        </p:txBody>
      </p:sp>
      <p:sp>
        <p:nvSpPr>
          <p:cNvPr id="145412"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C04778B4-FFEF-477A-BE0C-B788DE28FEF8}" type="slidenum">
              <a:rPr lang="en-US" smtClean="0"/>
              <a:pPr/>
              <a:t>35</a:t>
            </a:fld>
            <a:endParaRPr lang="en-US"/>
          </a:p>
        </p:txBody>
      </p:sp>
      <p:pic>
        <p:nvPicPr>
          <p:cNvPr id="145413" name="Picture 2" descr="Slide1"/>
          <p:cNvPicPr>
            <a:picLocks noChangeAspect="1" noChangeArrowheads="1"/>
          </p:cNvPicPr>
          <p:nvPr/>
        </p:nvPicPr>
        <p:blipFill>
          <a:blip r:embed="rId3" cstate="print"/>
          <a:srcRect l="18307" t="4417" r="22083" b="24907"/>
          <a:stretch>
            <a:fillRect/>
          </a:stretch>
        </p:blipFill>
        <p:spPr bwMode="auto">
          <a:xfrm>
            <a:off x="0" y="39688"/>
            <a:ext cx="9144000" cy="6815137"/>
          </a:xfrm>
          <a:prstGeom prst="rect">
            <a:avLst/>
          </a:prstGeom>
          <a:noFill/>
          <a:ln w="9525">
            <a:solidFill>
              <a:srgbClr val="990099"/>
            </a:solidFill>
            <a:miter lim="800000"/>
            <a:headEnd/>
            <a:tailEnd/>
          </a:ln>
        </p:spPr>
      </p:pic>
    </p:spTree>
    <p:extLst>
      <p:ext uri="{BB962C8B-B14F-4D97-AF65-F5344CB8AC3E}">
        <p14:creationId xmlns:p14="http://schemas.microsoft.com/office/powerpoint/2010/main" val="2671237190"/>
      </p:ext>
    </p:extLst>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24D03A1B-C330-4ACA-B325-7182B5711C1C}" type="datetime1">
              <a:rPr lang="tr-TR" smtClean="0"/>
              <a:pPr/>
              <a:t>2.12.2020</a:t>
            </a:fld>
            <a:endParaRPr lang="en-US"/>
          </a:p>
        </p:txBody>
      </p:sp>
      <p:sp>
        <p:nvSpPr>
          <p:cNvPr id="142339" name="Footer Placeholder 4"/>
          <p:cNvSpPr>
            <a:spLocks noGrp="1"/>
          </p:cNvSpPr>
          <p:nvPr>
            <p:ph type="ftr" sz="quarter" idx="11"/>
          </p:nvPr>
        </p:nvSpPr>
        <p:spPr bwMode="auto">
          <a:noFill/>
          <a:ln>
            <a:miter lim="800000"/>
            <a:headEnd/>
            <a:tailEnd/>
          </a:ln>
        </p:spPr>
        <p:txBody>
          <a:bodyPr/>
          <a:lstStyle/>
          <a:p>
            <a:r>
              <a:rPr lang="en-US"/>
              <a:t>İnşaat İş Güvenliği</a:t>
            </a:r>
          </a:p>
        </p:txBody>
      </p:sp>
      <p:sp>
        <p:nvSpPr>
          <p:cNvPr id="142340"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0372E9E1-0419-4ADA-87D8-387B1C09F4C9}" type="slidenum">
              <a:rPr lang="en-US" smtClean="0"/>
              <a:pPr/>
              <a:t>36</a:t>
            </a:fld>
            <a:endParaRPr lang="en-US"/>
          </a:p>
        </p:txBody>
      </p:sp>
      <p:sp>
        <p:nvSpPr>
          <p:cNvPr id="146438" name="Rectangle 3"/>
          <p:cNvSpPr>
            <a:spLocks noGrp="1" noChangeArrowheads="1"/>
          </p:cNvSpPr>
          <p:nvPr>
            <p:ph type="body" idx="1"/>
          </p:nvPr>
        </p:nvSpPr>
        <p:spPr/>
        <p:txBody>
          <a:bodyPr/>
          <a:lstStyle/>
          <a:p>
            <a:pPr marL="469900" indent="-469900" eaLnBrk="1" hangingPunct="1"/>
            <a:r>
              <a:rPr lang="tr-TR" sz="2400"/>
              <a:t>Yükler havada iken bağlantılarının kopması büyük tehlikedir</a:t>
            </a:r>
          </a:p>
          <a:p>
            <a:pPr marL="469900" indent="-469900" eaLnBrk="1" hangingPunct="1"/>
            <a:r>
              <a:rPr lang="tr-TR" sz="2400"/>
              <a:t>Bu konuda eğitimli kişiler tarafından yükler bağlanmalıdır</a:t>
            </a:r>
          </a:p>
          <a:p>
            <a:pPr marL="469900" indent="-469900" eaLnBrk="1" hangingPunct="1"/>
            <a:r>
              <a:rPr lang="tr-TR" sz="2400"/>
              <a:t>Kaldırma ve bağlama parçaları (zincirler, kancalar, halatlar, sapanlar gibi) kullanılmadan önce kontrol edilmeli, eğer arızalar tespit edilirse atılmalı veya tamir edilmeli</a:t>
            </a:r>
          </a:p>
          <a:p>
            <a:pPr marL="469900" indent="-469900" eaLnBrk="1" hangingPunct="1"/>
            <a:endParaRPr lang="tr-TR" sz="2400"/>
          </a:p>
          <a:p>
            <a:pPr marL="469900" indent="-469900" eaLnBrk="1" hangingPunct="1">
              <a:buFontTx/>
              <a:buNone/>
            </a:pPr>
            <a:endParaRPr lang="en-US"/>
          </a:p>
        </p:txBody>
      </p:sp>
      <p:pic>
        <p:nvPicPr>
          <p:cNvPr id="142342" name="Picture 4" descr="Slide10"/>
          <p:cNvPicPr>
            <a:picLocks noChangeAspect="1" noChangeArrowheads="1"/>
          </p:cNvPicPr>
          <p:nvPr/>
        </p:nvPicPr>
        <p:blipFill>
          <a:blip r:embed="rId3" cstate="print"/>
          <a:srcRect l="3334" t="54445" r="3334" b="23334"/>
          <a:stretch>
            <a:fillRect/>
          </a:stretch>
        </p:blipFill>
        <p:spPr bwMode="auto">
          <a:xfrm>
            <a:off x="304800" y="4724400"/>
            <a:ext cx="8534400" cy="1524000"/>
          </a:xfrm>
          <a:prstGeom prst="rect">
            <a:avLst/>
          </a:prstGeom>
          <a:noFill/>
          <a:ln w="9525">
            <a:noFill/>
            <a:miter lim="800000"/>
            <a:headEnd/>
            <a:tailEnd/>
          </a:ln>
        </p:spPr>
      </p:pic>
      <p:sp>
        <p:nvSpPr>
          <p:cNvPr id="142343" name="Rectangle 10"/>
          <p:cNvSpPr>
            <a:spLocks/>
          </p:cNvSpPr>
          <p:nvPr/>
        </p:nvSpPr>
        <p:spPr bwMode="auto">
          <a:xfrm>
            <a:off x="457200" y="274638"/>
            <a:ext cx="8229600" cy="1143000"/>
          </a:xfrm>
          <a:prstGeom prst="rect">
            <a:avLst/>
          </a:prstGeom>
          <a:noFill/>
          <a:ln w="9525">
            <a:noFill/>
            <a:miter lim="800000"/>
            <a:headEnd/>
            <a:tailEnd/>
          </a:ln>
        </p:spPr>
        <p:txBody>
          <a:bodyPr anchor="ctr"/>
          <a:lstStyle/>
          <a:p>
            <a:pPr eaLnBrk="0" hangingPunct="0"/>
            <a:r>
              <a:rPr lang="tr-TR" sz="4100" b="1">
                <a:solidFill>
                  <a:schemeClr val="tx2"/>
                </a:solidFill>
                <a:latin typeface="Lucida Sans Unicode" pitchFamily="34" charset="0"/>
              </a:rPr>
              <a:t>Yüklerin Bağlanması</a:t>
            </a:r>
            <a:endParaRPr lang="en-US" sz="4100" b="1">
              <a:solidFill>
                <a:schemeClr val="tx2"/>
              </a:solidFill>
              <a:latin typeface="Lucida Sans Unicode" pitchFamily="34" charset="0"/>
            </a:endParaRPr>
          </a:p>
        </p:txBody>
      </p:sp>
      <p:pic>
        <p:nvPicPr>
          <p:cNvPr id="146443" name="Picture 2" descr="Slide30"/>
          <p:cNvPicPr>
            <a:picLocks noChangeAspect="1" noChangeArrowheads="1"/>
          </p:cNvPicPr>
          <p:nvPr/>
        </p:nvPicPr>
        <p:blipFill>
          <a:blip r:embed="rId4" cstate="print"/>
          <a:srcRect l="8333" t="30630" r="16806" b="21713"/>
          <a:stretch>
            <a:fillRect/>
          </a:stretch>
        </p:blipFill>
        <p:spPr bwMode="auto">
          <a:xfrm>
            <a:off x="7010400" y="0"/>
            <a:ext cx="2133600" cy="1435100"/>
          </a:xfrm>
          <a:prstGeom prst="rect">
            <a:avLst/>
          </a:prstGeom>
          <a:noFill/>
          <a:ln w="9525">
            <a:solidFill>
              <a:srgbClr val="990099"/>
            </a:solidFill>
            <a:miter lim="800000"/>
            <a:headEnd/>
            <a:tailEnd/>
          </a:ln>
        </p:spPr>
      </p:pic>
    </p:spTree>
    <p:extLst>
      <p:ext uri="{BB962C8B-B14F-4D97-AF65-F5344CB8AC3E}">
        <p14:creationId xmlns:p14="http://schemas.microsoft.com/office/powerpoint/2010/main" val="318004339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6438">
                                            <p:txEl>
                                              <p:pRg st="0" end="0"/>
                                            </p:txEl>
                                          </p:spTgt>
                                        </p:tgtEl>
                                        <p:attrNameLst>
                                          <p:attrName>style.visibility</p:attrName>
                                        </p:attrNameLst>
                                      </p:cBhvr>
                                      <p:to>
                                        <p:strVal val="visible"/>
                                      </p:to>
                                    </p:set>
                                    <p:animEffect transition="in" filter="dissolve">
                                      <p:cBhvr>
                                        <p:cTn id="7" dur="500"/>
                                        <p:tgtEl>
                                          <p:spTgt spid="14643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6438">
                                            <p:txEl>
                                              <p:pRg st="1" end="1"/>
                                            </p:txEl>
                                          </p:spTgt>
                                        </p:tgtEl>
                                        <p:attrNameLst>
                                          <p:attrName>style.visibility</p:attrName>
                                        </p:attrNameLst>
                                      </p:cBhvr>
                                      <p:to>
                                        <p:strVal val="visible"/>
                                      </p:to>
                                    </p:set>
                                    <p:animEffect transition="in" filter="dissolve">
                                      <p:cBhvr>
                                        <p:cTn id="12" dur="500"/>
                                        <p:tgtEl>
                                          <p:spTgt spid="14643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6438">
                                            <p:txEl>
                                              <p:pRg st="2" end="2"/>
                                            </p:txEl>
                                          </p:spTgt>
                                        </p:tgtEl>
                                        <p:attrNameLst>
                                          <p:attrName>style.visibility</p:attrName>
                                        </p:attrNameLst>
                                      </p:cBhvr>
                                      <p:to>
                                        <p:strVal val="visible"/>
                                      </p:to>
                                    </p:set>
                                    <p:animEffect transition="in" filter="dissolve">
                                      <p:cBhvr>
                                        <p:cTn id="17" dur="500"/>
                                        <p:tgtEl>
                                          <p:spTgt spid="146438">
                                            <p:txEl>
                                              <p:pRg st="2" end="2"/>
                                            </p:txEl>
                                          </p:spTgt>
                                        </p:tgtEl>
                                      </p:cBhvr>
                                    </p:animEffect>
                                  </p:childTnLst>
                                </p:cTn>
                              </p:par>
                            </p:childTnLst>
                          </p:cTn>
                        </p:par>
                        <p:par>
                          <p:cTn id="18" fill="hold" nodeType="afterGroup">
                            <p:stCondLst>
                              <p:cond delay="500"/>
                            </p:stCondLst>
                            <p:childTnLst>
                              <p:par>
                                <p:cTn id="19" presetID="5" presetClass="entr" presetSubtype="10" fill="hold" nodeType="afterEffect">
                                  <p:stCondLst>
                                    <p:cond delay="0"/>
                                  </p:stCondLst>
                                  <p:childTnLst>
                                    <p:set>
                                      <p:cBhvr>
                                        <p:cTn id="20" dur="1" fill="hold">
                                          <p:stCondLst>
                                            <p:cond delay="0"/>
                                          </p:stCondLst>
                                        </p:cTn>
                                        <p:tgtEl>
                                          <p:spTgt spid="146443"/>
                                        </p:tgtEl>
                                        <p:attrNameLst>
                                          <p:attrName>style.visibility</p:attrName>
                                        </p:attrNameLst>
                                      </p:cBhvr>
                                      <p:to>
                                        <p:strVal val="visible"/>
                                      </p:to>
                                    </p:set>
                                    <p:animEffect transition="in" filter="checkerboard(across)">
                                      <p:cBhvr>
                                        <p:cTn id="21" dur="500"/>
                                        <p:tgtEl>
                                          <p:spTgt spid="146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8"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9" name="Rectangle 9"/>
          <p:cNvSpPr>
            <a:spLocks noGrp="1"/>
          </p:cNvSpPr>
          <p:nvPr>
            <p:ph type="title" idx="4294967295"/>
          </p:nvPr>
        </p:nvSpPr>
        <p:spPr bwMode="auto">
          <a:noFill/>
        </p:spPr>
        <p:txBody>
          <a:bodyPr wrap="square" lIns="91440" tIns="45720" rIns="91440" bIns="45720" numCol="1" anchorCtr="0" compatLnSpc="1">
            <a:prstTxWarp prst="textNoShape">
              <a:avLst/>
            </a:prstTxWarp>
          </a:bodyPr>
          <a:lstStyle/>
          <a:p>
            <a:r>
              <a:rPr lang="tr-TR">
                <a:effectLst/>
              </a:rPr>
              <a:t>Yönetmelikten Maddeler</a:t>
            </a:r>
            <a:endParaRPr lang="en-US">
              <a:effectLst/>
            </a:endParaRPr>
          </a:p>
        </p:txBody>
      </p:sp>
      <p:sp>
        <p:nvSpPr>
          <p:cNvPr id="138242" name="Content Placeholder 1"/>
          <p:cNvSpPr>
            <a:spLocks noGrp="1"/>
          </p:cNvSpPr>
          <p:nvPr>
            <p:ph type="body" idx="1"/>
          </p:nvPr>
        </p:nvSpPr>
        <p:spPr/>
        <p:txBody>
          <a:bodyPr/>
          <a:lstStyle/>
          <a:p>
            <a:r>
              <a:rPr lang="en-US" sz="2400" b="1" dirty="0"/>
              <a:t> </a:t>
            </a:r>
            <a:r>
              <a:rPr lang="en-US" sz="2400" dirty="0" err="1"/>
              <a:t>Kaldırma</a:t>
            </a:r>
            <a:r>
              <a:rPr lang="en-US" sz="2400" dirty="0"/>
              <a:t> </a:t>
            </a:r>
            <a:r>
              <a:rPr lang="en-US" sz="2400" dirty="0" err="1"/>
              <a:t>araçlarında</a:t>
            </a:r>
            <a:r>
              <a:rPr lang="en-US" sz="2400" dirty="0"/>
              <a:t> </a:t>
            </a:r>
            <a:r>
              <a:rPr lang="en-US" sz="2400" dirty="0" err="1"/>
              <a:t>kaldırılacak</a:t>
            </a:r>
            <a:r>
              <a:rPr lang="en-US" sz="2400" dirty="0"/>
              <a:t> </a:t>
            </a:r>
            <a:r>
              <a:rPr lang="en-US" sz="2400" dirty="0" err="1"/>
              <a:t>yükün</a:t>
            </a:r>
            <a:r>
              <a:rPr lang="en-US" sz="2400" dirty="0"/>
              <a:t> </a:t>
            </a:r>
            <a:r>
              <a:rPr lang="en-US" sz="2400" dirty="0" err="1"/>
              <a:t>çeşidi</a:t>
            </a:r>
            <a:r>
              <a:rPr lang="en-US" sz="2400" dirty="0"/>
              <a:t>, </a:t>
            </a:r>
            <a:r>
              <a:rPr lang="en-US" sz="2400" dirty="0" err="1"/>
              <a:t>boyutu</a:t>
            </a:r>
            <a:r>
              <a:rPr lang="en-US" sz="2400" dirty="0"/>
              <a:t>, </a:t>
            </a:r>
            <a:r>
              <a:rPr lang="en-US" sz="2400" dirty="0" err="1"/>
              <a:t>şekli</a:t>
            </a:r>
            <a:r>
              <a:rPr lang="en-US" sz="2400" dirty="0"/>
              <a:t> </a:t>
            </a:r>
            <a:r>
              <a:rPr lang="en-US" sz="2400" dirty="0" err="1"/>
              <a:t>ve</a:t>
            </a:r>
            <a:r>
              <a:rPr lang="en-US" sz="2400" dirty="0"/>
              <a:t> </a:t>
            </a:r>
            <a:r>
              <a:rPr lang="en-US" sz="2400" dirty="0" err="1"/>
              <a:t>diğer</a:t>
            </a:r>
            <a:r>
              <a:rPr lang="en-US" sz="2400" dirty="0"/>
              <a:t> </a:t>
            </a:r>
            <a:r>
              <a:rPr lang="en-US" sz="2400" dirty="0" err="1"/>
              <a:t>fiziksel</a:t>
            </a:r>
            <a:r>
              <a:rPr lang="en-US" sz="2400" dirty="0"/>
              <a:t> </a:t>
            </a:r>
            <a:r>
              <a:rPr lang="en-US" sz="2400" dirty="0" err="1"/>
              <a:t>özelliklerine</a:t>
            </a:r>
            <a:r>
              <a:rPr lang="en-US" sz="2400" dirty="0"/>
              <a:t> </a:t>
            </a:r>
            <a:r>
              <a:rPr lang="en-US" sz="2400" dirty="0" err="1"/>
              <a:t>uygun</a:t>
            </a:r>
            <a:r>
              <a:rPr lang="en-US" sz="2400" dirty="0"/>
              <a:t> </a:t>
            </a:r>
            <a:r>
              <a:rPr lang="en-US" sz="2400" dirty="0" err="1"/>
              <a:t>kaldırma</a:t>
            </a:r>
            <a:r>
              <a:rPr lang="en-US" sz="2400" dirty="0"/>
              <a:t> </a:t>
            </a:r>
            <a:r>
              <a:rPr lang="en-US" sz="2400" dirty="0" err="1"/>
              <a:t>aparatları</a:t>
            </a:r>
            <a:r>
              <a:rPr lang="en-US" sz="2400" dirty="0"/>
              <a:t> </a:t>
            </a:r>
            <a:r>
              <a:rPr lang="en-US" sz="2400" dirty="0" err="1"/>
              <a:t>kullanılarak</a:t>
            </a:r>
            <a:r>
              <a:rPr lang="en-US" sz="2400" dirty="0"/>
              <a:t> </a:t>
            </a:r>
            <a:r>
              <a:rPr lang="en-US" sz="2400" dirty="0" err="1"/>
              <a:t>uygun</a:t>
            </a:r>
            <a:r>
              <a:rPr lang="en-US" sz="2400" dirty="0"/>
              <a:t> </a:t>
            </a:r>
            <a:r>
              <a:rPr lang="en-US" sz="2400" dirty="0" err="1"/>
              <a:t>çalışma</a:t>
            </a:r>
            <a:r>
              <a:rPr lang="en-US" sz="2400" dirty="0"/>
              <a:t> </a:t>
            </a:r>
            <a:r>
              <a:rPr lang="en-US" sz="2400" dirty="0" err="1"/>
              <a:t>yöntemi</a:t>
            </a:r>
            <a:r>
              <a:rPr lang="en-US" sz="2400" dirty="0"/>
              <a:t> </a:t>
            </a:r>
            <a:r>
              <a:rPr lang="en-US" sz="2400" dirty="0" err="1"/>
              <a:t>tercih</a:t>
            </a:r>
            <a:r>
              <a:rPr lang="en-US" sz="2400" dirty="0"/>
              <a:t> </a:t>
            </a:r>
            <a:r>
              <a:rPr lang="en-US" sz="2400" dirty="0" err="1"/>
              <a:t>edilir</a:t>
            </a:r>
            <a:r>
              <a:rPr lang="en-US" sz="2400" dirty="0"/>
              <a:t>.</a:t>
            </a:r>
          </a:p>
          <a:p>
            <a:r>
              <a:rPr lang="en-US" sz="2400" dirty="0"/>
              <a:t> </a:t>
            </a:r>
            <a:r>
              <a:rPr lang="en-US" sz="2400" dirty="0" err="1"/>
              <a:t>Yük</a:t>
            </a:r>
            <a:r>
              <a:rPr lang="en-US" sz="2400" dirty="0"/>
              <a:t> </a:t>
            </a:r>
            <a:r>
              <a:rPr lang="en-US" sz="2400" dirty="0" err="1"/>
              <a:t>kaldırmada</a:t>
            </a:r>
            <a:r>
              <a:rPr lang="en-US" sz="2400" dirty="0"/>
              <a:t> </a:t>
            </a:r>
            <a:r>
              <a:rPr lang="en-US" sz="2400" dirty="0" err="1"/>
              <a:t>kullanılan</a:t>
            </a:r>
            <a:r>
              <a:rPr lang="en-US" sz="2400" dirty="0"/>
              <a:t> </a:t>
            </a:r>
            <a:r>
              <a:rPr lang="en-US" sz="2400" dirty="0" err="1"/>
              <a:t>ekipmanlar</a:t>
            </a:r>
            <a:r>
              <a:rPr lang="en-US" sz="2400" dirty="0"/>
              <a:t> </a:t>
            </a:r>
            <a:r>
              <a:rPr lang="en-US" sz="2400" dirty="0" err="1"/>
              <a:t>ile</a:t>
            </a:r>
            <a:r>
              <a:rPr lang="en-US" sz="2400" dirty="0"/>
              <a:t> </a:t>
            </a:r>
            <a:r>
              <a:rPr lang="en-US" sz="2400" dirty="0" err="1"/>
              <a:t>ilgili</a:t>
            </a:r>
            <a:r>
              <a:rPr lang="en-US" sz="2400" dirty="0"/>
              <a:t> </a:t>
            </a:r>
            <a:r>
              <a:rPr lang="en-US" sz="2400" dirty="0" err="1"/>
              <a:t>İş</a:t>
            </a:r>
            <a:r>
              <a:rPr lang="en-US" sz="2400" dirty="0"/>
              <a:t> </a:t>
            </a:r>
            <a:r>
              <a:rPr lang="en-US" sz="2400" dirty="0" err="1"/>
              <a:t>Ekipmanlarının</a:t>
            </a:r>
            <a:r>
              <a:rPr lang="en-US" sz="2400" dirty="0"/>
              <a:t> </a:t>
            </a:r>
            <a:r>
              <a:rPr lang="en-US" sz="2400" dirty="0" err="1"/>
              <a:t>Kullanımında</a:t>
            </a:r>
            <a:r>
              <a:rPr lang="en-US" sz="2400" dirty="0"/>
              <a:t> </a:t>
            </a:r>
            <a:r>
              <a:rPr lang="en-US" sz="2400" dirty="0" err="1"/>
              <a:t>Sağlık</a:t>
            </a:r>
            <a:r>
              <a:rPr lang="en-US" sz="2400" dirty="0"/>
              <a:t> </a:t>
            </a:r>
            <a:r>
              <a:rPr lang="en-US" sz="2400" dirty="0" err="1"/>
              <a:t>ve</a:t>
            </a:r>
            <a:r>
              <a:rPr lang="en-US" sz="2400" dirty="0"/>
              <a:t> </a:t>
            </a:r>
            <a:r>
              <a:rPr lang="en-US" sz="2400" dirty="0" err="1"/>
              <a:t>Güvenlik</a:t>
            </a:r>
            <a:r>
              <a:rPr lang="en-US" sz="2400" dirty="0"/>
              <a:t> </a:t>
            </a:r>
            <a:r>
              <a:rPr lang="en-US" sz="2400" dirty="0" err="1"/>
              <a:t>Şartları</a:t>
            </a:r>
            <a:r>
              <a:rPr lang="en-US" sz="2400" dirty="0"/>
              <a:t> </a:t>
            </a:r>
            <a:r>
              <a:rPr lang="en-US" sz="2400" dirty="0" err="1"/>
              <a:t>Yönetmeliğinde</a:t>
            </a:r>
            <a:r>
              <a:rPr lang="en-US" sz="2400" dirty="0"/>
              <a:t> </a:t>
            </a:r>
            <a:r>
              <a:rPr lang="en-US" sz="2400" dirty="0" err="1"/>
              <a:t>belirtilen</a:t>
            </a:r>
            <a:r>
              <a:rPr lang="en-US" sz="2400" dirty="0"/>
              <a:t> </a:t>
            </a:r>
            <a:r>
              <a:rPr lang="en-US" sz="2400" dirty="0" err="1"/>
              <a:t>hükümlere</a:t>
            </a:r>
            <a:r>
              <a:rPr lang="en-US" sz="2400" dirty="0"/>
              <a:t> </a:t>
            </a:r>
            <a:r>
              <a:rPr lang="en-US" sz="2400" dirty="0" err="1"/>
              <a:t>uyulur</a:t>
            </a:r>
            <a:r>
              <a:rPr lang="en-US" sz="2400" dirty="0"/>
              <a:t>.</a:t>
            </a:r>
          </a:p>
          <a:p>
            <a:r>
              <a:rPr lang="en-US" sz="2400" dirty="0" err="1"/>
              <a:t>Kaldırma</a:t>
            </a:r>
            <a:r>
              <a:rPr lang="en-US" sz="2400" dirty="0"/>
              <a:t> </a:t>
            </a:r>
            <a:r>
              <a:rPr lang="en-US" sz="2400" dirty="0" err="1"/>
              <a:t>ekipmanlarında</a:t>
            </a:r>
            <a:r>
              <a:rPr lang="en-US" sz="2400" dirty="0"/>
              <a:t> </a:t>
            </a:r>
            <a:r>
              <a:rPr lang="en-US" sz="2400" dirty="0" err="1"/>
              <a:t>yük</a:t>
            </a:r>
            <a:r>
              <a:rPr lang="en-US" sz="2400" dirty="0"/>
              <a:t> </a:t>
            </a:r>
            <a:r>
              <a:rPr lang="en-US" sz="2400" dirty="0" err="1"/>
              <a:t>kaldırılması</a:t>
            </a:r>
            <a:r>
              <a:rPr lang="en-US" sz="2400" dirty="0"/>
              <a:t> </a:t>
            </a:r>
            <a:r>
              <a:rPr lang="en-US" sz="2400" dirty="0" err="1"/>
              <a:t>ve</a:t>
            </a:r>
            <a:r>
              <a:rPr lang="en-US" sz="2400" dirty="0"/>
              <a:t> </a:t>
            </a:r>
            <a:r>
              <a:rPr lang="en-US" sz="2400" dirty="0" err="1"/>
              <a:t>ekipmanın</a:t>
            </a:r>
            <a:r>
              <a:rPr lang="en-US" sz="2400" dirty="0"/>
              <a:t> </a:t>
            </a:r>
            <a:r>
              <a:rPr lang="en-US" sz="2400" dirty="0" err="1"/>
              <a:t>hareketi</a:t>
            </a:r>
            <a:r>
              <a:rPr lang="en-US" sz="2400" dirty="0"/>
              <a:t> </a:t>
            </a:r>
            <a:r>
              <a:rPr lang="en-US" sz="2400" dirty="0" err="1"/>
              <a:t>esnasında</a:t>
            </a:r>
            <a:r>
              <a:rPr lang="en-US" sz="2400" dirty="0"/>
              <a:t> </a:t>
            </a:r>
            <a:r>
              <a:rPr lang="en-US" sz="2400" dirty="0" err="1"/>
              <a:t>devreye</a:t>
            </a:r>
            <a:r>
              <a:rPr lang="en-US" sz="2400" dirty="0"/>
              <a:t> </a:t>
            </a:r>
            <a:r>
              <a:rPr lang="en-US" sz="2400" dirty="0" err="1"/>
              <a:t>girecek</a:t>
            </a:r>
            <a:r>
              <a:rPr lang="en-US" sz="2400" dirty="0"/>
              <a:t> </a:t>
            </a:r>
            <a:r>
              <a:rPr lang="en-US" sz="2400" dirty="0" err="1"/>
              <a:t>sesli</a:t>
            </a:r>
            <a:r>
              <a:rPr lang="en-US" sz="2400" dirty="0"/>
              <a:t> </a:t>
            </a:r>
            <a:r>
              <a:rPr lang="en-US" sz="2400" dirty="0" err="1"/>
              <a:t>ve</a:t>
            </a:r>
            <a:r>
              <a:rPr lang="en-US" sz="2400" dirty="0"/>
              <a:t> </a:t>
            </a:r>
            <a:r>
              <a:rPr lang="en-US" sz="2400" dirty="0" err="1"/>
              <a:t>ışıklı</a:t>
            </a:r>
            <a:r>
              <a:rPr lang="en-US" sz="2400" dirty="0"/>
              <a:t> </a:t>
            </a:r>
            <a:r>
              <a:rPr lang="en-US" sz="2400" dirty="0" err="1"/>
              <a:t>ikaz</a:t>
            </a:r>
            <a:r>
              <a:rPr lang="en-US" sz="2400" dirty="0"/>
              <a:t> </a:t>
            </a:r>
            <a:r>
              <a:rPr lang="en-US" sz="2400" dirty="0" err="1"/>
              <a:t>sistemleri</a:t>
            </a:r>
            <a:r>
              <a:rPr lang="en-US" sz="2400" dirty="0"/>
              <a:t> </a:t>
            </a:r>
            <a:r>
              <a:rPr lang="en-US" sz="2400" dirty="0" err="1"/>
              <a:t>bulundurulur</a:t>
            </a:r>
            <a:r>
              <a:rPr lang="en-US" sz="2400" dirty="0"/>
              <a:t>.</a:t>
            </a:r>
          </a:p>
          <a:p>
            <a:endParaRPr lang="en-US" dirty="0"/>
          </a:p>
        </p:txBody>
      </p:sp>
      <p:sp>
        <p:nvSpPr>
          <p:cNvPr id="138244"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E21332A3-F574-4452-B753-6A82DB2684F4}" type="datetime1">
              <a:rPr lang="tr-TR" smtClean="0"/>
              <a:pPr/>
              <a:t>2.12.2020</a:t>
            </a:fld>
            <a:endParaRPr lang="en-US"/>
          </a:p>
        </p:txBody>
      </p:sp>
      <p:sp>
        <p:nvSpPr>
          <p:cNvPr id="138245" name="Footer Placeholder 4"/>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a:t>İnşaat İş Güvenliği</a:t>
            </a:r>
          </a:p>
        </p:txBody>
      </p:sp>
      <p:sp>
        <p:nvSpPr>
          <p:cNvPr id="138246"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CC6A7FA8-10AA-4B70-BD66-FA04884D38B0}" type="slidenum">
              <a:rPr lang="en-US" smtClean="0"/>
              <a:pPr/>
              <a:t>37</a:t>
            </a:fld>
            <a:endParaRPr lang="en-US"/>
          </a:p>
        </p:txBody>
      </p:sp>
    </p:spTree>
    <p:extLst>
      <p:ext uri="{BB962C8B-B14F-4D97-AF65-F5344CB8AC3E}">
        <p14:creationId xmlns:p14="http://schemas.microsoft.com/office/powerpoint/2010/main" val="655949694"/>
      </p:ext>
    </p:extLst>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9" name="Rectangle 9"/>
          <p:cNvSpPr>
            <a:spLocks noGrp="1"/>
          </p:cNvSpPr>
          <p:nvPr>
            <p:ph type="title" idx="4294967295"/>
          </p:nvPr>
        </p:nvSpPr>
        <p:spPr bwMode="auto">
          <a:noFill/>
        </p:spPr>
        <p:txBody>
          <a:bodyPr wrap="square" lIns="91440" tIns="45720" rIns="91440" bIns="45720" numCol="1" anchorCtr="0" compatLnSpc="1">
            <a:prstTxWarp prst="textNoShape">
              <a:avLst/>
            </a:prstTxWarp>
            <a:normAutofit fontScale="90000"/>
          </a:bodyPr>
          <a:lstStyle/>
          <a:p>
            <a:r>
              <a:rPr lang="tr-TR" dirty="0">
                <a:effectLst/>
              </a:rPr>
              <a:t>Yönetmelikten Maddeler (devam)</a:t>
            </a:r>
            <a:endParaRPr lang="en-US" dirty="0">
              <a:effectLst/>
            </a:endParaRPr>
          </a:p>
        </p:txBody>
      </p:sp>
      <p:sp>
        <p:nvSpPr>
          <p:cNvPr id="138242" name="Content Placeholder 1"/>
          <p:cNvSpPr>
            <a:spLocks noGrp="1"/>
          </p:cNvSpPr>
          <p:nvPr>
            <p:ph type="body" idx="1"/>
          </p:nvPr>
        </p:nvSpPr>
        <p:spPr/>
        <p:txBody>
          <a:bodyPr/>
          <a:lstStyle/>
          <a:p>
            <a:r>
              <a:rPr lang="en-US" dirty="0" err="1"/>
              <a:t>Kaldırma</a:t>
            </a:r>
            <a:r>
              <a:rPr lang="en-US" dirty="0"/>
              <a:t> </a:t>
            </a:r>
            <a:r>
              <a:rPr lang="en-US" dirty="0" err="1"/>
              <a:t>ekipmanlarında</a:t>
            </a:r>
            <a:r>
              <a:rPr lang="en-US" dirty="0"/>
              <a:t>, </a:t>
            </a:r>
            <a:r>
              <a:rPr lang="en-US" dirty="0" err="1"/>
              <a:t>belirtilen</a:t>
            </a:r>
            <a:r>
              <a:rPr lang="en-US" dirty="0"/>
              <a:t> alt </a:t>
            </a:r>
            <a:r>
              <a:rPr lang="en-US" dirty="0" err="1"/>
              <a:t>ve</a:t>
            </a:r>
            <a:r>
              <a:rPr lang="en-US" dirty="0"/>
              <a:t> </a:t>
            </a:r>
            <a:r>
              <a:rPr lang="en-US" dirty="0" err="1"/>
              <a:t>üst</a:t>
            </a:r>
            <a:r>
              <a:rPr lang="en-US" dirty="0"/>
              <a:t> </a:t>
            </a:r>
            <a:r>
              <a:rPr lang="en-US" dirty="0" err="1"/>
              <a:t>güvenlik</a:t>
            </a:r>
            <a:r>
              <a:rPr lang="en-US" dirty="0"/>
              <a:t> </a:t>
            </a:r>
            <a:r>
              <a:rPr lang="en-US" dirty="0" err="1"/>
              <a:t>sınır</a:t>
            </a:r>
            <a:r>
              <a:rPr lang="en-US" dirty="0"/>
              <a:t> </a:t>
            </a:r>
            <a:r>
              <a:rPr lang="en-US" dirty="0" err="1"/>
              <a:t>noktaları</a:t>
            </a:r>
            <a:r>
              <a:rPr lang="en-US" dirty="0"/>
              <a:t> </a:t>
            </a:r>
            <a:r>
              <a:rPr lang="en-US" dirty="0" err="1"/>
              <a:t>veya</a:t>
            </a:r>
            <a:r>
              <a:rPr lang="en-US" dirty="0"/>
              <a:t> </a:t>
            </a:r>
            <a:r>
              <a:rPr lang="en-US" dirty="0" err="1"/>
              <a:t>ekipmanın</a:t>
            </a:r>
            <a:r>
              <a:rPr lang="en-US" dirty="0"/>
              <a:t> </a:t>
            </a:r>
            <a:r>
              <a:rPr lang="en-US" dirty="0" err="1"/>
              <a:t>hareketini</a:t>
            </a:r>
            <a:r>
              <a:rPr lang="en-US" dirty="0"/>
              <a:t> </a:t>
            </a:r>
            <a:r>
              <a:rPr lang="en-US" dirty="0" err="1"/>
              <a:t>sınırlayan</a:t>
            </a:r>
            <a:r>
              <a:rPr lang="en-US" dirty="0"/>
              <a:t> </a:t>
            </a:r>
            <a:r>
              <a:rPr lang="en-US" dirty="0" err="1"/>
              <a:t>alan</a:t>
            </a:r>
            <a:r>
              <a:rPr lang="en-US" dirty="0"/>
              <a:t> </a:t>
            </a:r>
            <a:r>
              <a:rPr lang="en-US" dirty="0" err="1"/>
              <a:t>aşıldığında</a:t>
            </a:r>
            <a:r>
              <a:rPr lang="en-US" dirty="0"/>
              <a:t>, </a:t>
            </a:r>
            <a:r>
              <a:rPr lang="en-US" dirty="0" err="1"/>
              <a:t>kapasitesinin</a:t>
            </a:r>
            <a:r>
              <a:rPr lang="en-US" dirty="0"/>
              <a:t> </a:t>
            </a:r>
            <a:r>
              <a:rPr lang="en-US" dirty="0" err="1"/>
              <a:t>üzerinde</a:t>
            </a:r>
            <a:r>
              <a:rPr lang="en-US" dirty="0"/>
              <a:t> </a:t>
            </a:r>
            <a:r>
              <a:rPr lang="en-US" dirty="0" err="1"/>
              <a:t>kullanım</a:t>
            </a:r>
            <a:r>
              <a:rPr lang="en-US" dirty="0"/>
              <a:t> </a:t>
            </a:r>
            <a:r>
              <a:rPr lang="en-US" dirty="0" err="1"/>
              <a:t>durumlarında</a:t>
            </a:r>
            <a:r>
              <a:rPr lang="en-US" dirty="0"/>
              <a:t> </a:t>
            </a:r>
            <a:r>
              <a:rPr lang="en-US" dirty="0" err="1"/>
              <a:t>devreye</a:t>
            </a:r>
            <a:r>
              <a:rPr lang="en-US" dirty="0"/>
              <a:t> </a:t>
            </a:r>
            <a:r>
              <a:rPr lang="en-US" dirty="0" err="1"/>
              <a:t>girerek</a:t>
            </a:r>
            <a:r>
              <a:rPr lang="en-US" dirty="0"/>
              <a:t> </a:t>
            </a:r>
            <a:r>
              <a:rPr lang="en-US" dirty="0" err="1"/>
              <a:t>elektrik</a:t>
            </a:r>
            <a:r>
              <a:rPr lang="en-US" dirty="0"/>
              <a:t> </a:t>
            </a:r>
            <a:r>
              <a:rPr lang="en-US" dirty="0" err="1"/>
              <a:t>akımını</a:t>
            </a:r>
            <a:r>
              <a:rPr lang="en-US" dirty="0"/>
              <a:t> </a:t>
            </a:r>
            <a:r>
              <a:rPr lang="en-US" dirty="0" err="1"/>
              <a:t>otomatik</a:t>
            </a:r>
            <a:r>
              <a:rPr lang="en-US" dirty="0"/>
              <a:t> </a:t>
            </a:r>
            <a:r>
              <a:rPr lang="en-US" dirty="0" err="1"/>
              <a:t>olarak</a:t>
            </a:r>
            <a:r>
              <a:rPr lang="en-US" dirty="0"/>
              <a:t> </a:t>
            </a:r>
            <a:r>
              <a:rPr lang="en-US" dirty="0" err="1"/>
              <a:t>kesen</a:t>
            </a:r>
            <a:r>
              <a:rPr lang="en-US" dirty="0"/>
              <a:t> </a:t>
            </a:r>
            <a:r>
              <a:rPr lang="en-US" dirty="0" err="1"/>
              <a:t>ve</a:t>
            </a:r>
            <a:r>
              <a:rPr lang="en-US" dirty="0"/>
              <a:t> </a:t>
            </a:r>
            <a:r>
              <a:rPr lang="en-US" dirty="0" err="1"/>
              <a:t>tamburun</a:t>
            </a:r>
            <a:r>
              <a:rPr lang="en-US" dirty="0"/>
              <a:t> </a:t>
            </a:r>
            <a:r>
              <a:rPr lang="en-US" dirty="0" err="1"/>
              <a:t>hareketini</a:t>
            </a:r>
            <a:r>
              <a:rPr lang="en-US" dirty="0"/>
              <a:t> </a:t>
            </a:r>
            <a:r>
              <a:rPr lang="en-US" dirty="0" err="1"/>
              <a:t>frenleyen</a:t>
            </a:r>
            <a:r>
              <a:rPr lang="en-US" dirty="0"/>
              <a:t> </a:t>
            </a:r>
            <a:r>
              <a:rPr lang="en-US" dirty="0" err="1"/>
              <a:t>güvenlik</a:t>
            </a:r>
            <a:r>
              <a:rPr lang="en-US" dirty="0"/>
              <a:t> </a:t>
            </a:r>
            <a:r>
              <a:rPr lang="en-US" dirty="0" err="1"/>
              <a:t>tertibatları</a:t>
            </a:r>
            <a:r>
              <a:rPr lang="en-US" dirty="0"/>
              <a:t> </a:t>
            </a:r>
            <a:r>
              <a:rPr lang="en-US" dirty="0" err="1"/>
              <a:t>bulunması</a:t>
            </a:r>
            <a:r>
              <a:rPr lang="en-US" dirty="0"/>
              <a:t> </a:t>
            </a:r>
            <a:r>
              <a:rPr lang="en-US" dirty="0" err="1"/>
              <a:t>sağlanır</a:t>
            </a:r>
            <a:r>
              <a:rPr lang="en-US" dirty="0"/>
              <a:t>.</a:t>
            </a:r>
          </a:p>
        </p:txBody>
      </p:sp>
      <p:sp>
        <p:nvSpPr>
          <p:cNvPr id="138244"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E21332A3-F574-4452-B753-6A82DB2684F4}" type="datetime1">
              <a:rPr lang="tr-TR" smtClean="0"/>
              <a:pPr/>
              <a:t>2.12.2020</a:t>
            </a:fld>
            <a:endParaRPr lang="en-US"/>
          </a:p>
        </p:txBody>
      </p:sp>
      <p:sp>
        <p:nvSpPr>
          <p:cNvPr id="138245" name="Footer Placeholder 4"/>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a:t>İnşaat İş Güvenliği</a:t>
            </a:r>
          </a:p>
        </p:txBody>
      </p:sp>
      <p:sp>
        <p:nvSpPr>
          <p:cNvPr id="138246"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CC6A7FA8-10AA-4B70-BD66-FA04884D38B0}" type="slidenum">
              <a:rPr lang="en-US" smtClean="0"/>
              <a:pPr/>
              <a:t>38</a:t>
            </a:fld>
            <a:endParaRPr lang="en-US"/>
          </a:p>
        </p:txBody>
      </p:sp>
    </p:spTree>
    <p:extLst>
      <p:ext uri="{BB962C8B-B14F-4D97-AF65-F5344CB8AC3E}">
        <p14:creationId xmlns:p14="http://schemas.microsoft.com/office/powerpoint/2010/main" val="378145692"/>
      </p:ext>
    </p:extLst>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42498036-F3DA-47BC-99EB-1AD8A05719B5}" type="datetime1">
              <a:rPr lang="tr-TR" smtClean="0"/>
              <a:pPr/>
              <a:t>2.12.2020</a:t>
            </a:fld>
            <a:endParaRPr lang="en-US"/>
          </a:p>
        </p:txBody>
      </p:sp>
      <p:sp>
        <p:nvSpPr>
          <p:cNvPr id="150532" name="Footer Placeholder 4"/>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a:t>İnşaat İş Güvenliği</a:t>
            </a:r>
          </a:p>
        </p:txBody>
      </p:sp>
      <p:sp>
        <p:nvSpPr>
          <p:cNvPr id="150533"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7804305A-AE59-4138-8775-F2A2CD97930F}" type="slidenum">
              <a:rPr lang="en-US" smtClean="0"/>
              <a:pPr/>
              <a:t>39</a:t>
            </a:fld>
            <a:endParaRPr lang="en-US"/>
          </a:p>
        </p:txBody>
      </p:sp>
      <p:pic>
        <p:nvPicPr>
          <p:cNvPr id="7" name="Big_Blue_Crane_Coming_Down.avi">
            <a:hlinkClick r:id="" action="ppaction://media"/>
          </p:cNvPr>
          <p:cNvPicPr>
            <a:picLocks noGrp="1" noRot="1" noChangeAspect="1"/>
          </p:cNvPicPr>
          <p:nvPr>
            <p:ph idx="1"/>
            <a:videoFile r:link="rId1"/>
          </p:nvPr>
        </p:nvPicPr>
        <p:blipFill>
          <a:blip r:embed="rId4" cstate="print"/>
          <a:srcRect/>
          <a:stretch>
            <a:fillRect/>
          </a:stretch>
        </p:blipFill>
        <p:spPr>
          <a:xfrm>
            <a:off x="3048000" y="2600325"/>
            <a:ext cx="3048000" cy="2286000"/>
          </a:xfrm>
        </p:spPr>
      </p:pic>
      <p:sp>
        <p:nvSpPr>
          <p:cNvPr id="150537" name="Rectangle 9"/>
          <p:cNvSpPr>
            <a:spLocks/>
          </p:cNvSpPr>
          <p:nvPr/>
        </p:nvSpPr>
        <p:spPr bwMode="auto">
          <a:xfrm>
            <a:off x="457200" y="274638"/>
            <a:ext cx="8229600" cy="1143000"/>
          </a:xfrm>
          <a:prstGeom prst="rect">
            <a:avLst/>
          </a:prstGeom>
          <a:noFill/>
          <a:ln w="9525">
            <a:noFill/>
            <a:miter lim="800000"/>
            <a:headEnd/>
            <a:tailEnd/>
          </a:ln>
        </p:spPr>
        <p:txBody>
          <a:bodyPr anchor="ctr"/>
          <a:lstStyle/>
          <a:p>
            <a:pPr eaLnBrk="0" hangingPunct="0"/>
            <a:r>
              <a:rPr lang="tr-TR" sz="4100" b="1" dirty="0">
                <a:solidFill>
                  <a:schemeClr val="tx2"/>
                </a:solidFill>
                <a:latin typeface="Lucida Sans Unicode" pitchFamily="34" charset="0"/>
              </a:rPr>
              <a:t>Vinç Kazası (</a:t>
            </a:r>
            <a:r>
              <a:rPr lang="tr-TR" sz="4100" b="1" dirty="0" err="1">
                <a:solidFill>
                  <a:schemeClr val="tx2"/>
                </a:solidFill>
                <a:latin typeface="Lucida Sans Unicode" pitchFamily="34" charset="0"/>
              </a:rPr>
              <a:t>Big</a:t>
            </a:r>
            <a:r>
              <a:rPr lang="tr-TR" sz="4100" b="1" dirty="0">
                <a:solidFill>
                  <a:schemeClr val="tx2"/>
                </a:solidFill>
                <a:latin typeface="Lucida Sans Unicode" pitchFamily="34" charset="0"/>
              </a:rPr>
              <a:t> Blue)</a:t>
            </a:r>
            <a:endParaRPr lang="en-US" sz="4100" b="1" dirty="0">
              <a:solidFill>
                <a:schemeClr val="tx2"/>
              </a:solidFill>
              <a:latin typeface="Lucida Sans Unicode" pitchFamily="34" charset="0"/>
            </a:endParaRPr>
          </a:p>
        </p:txBody>
      </p:sp>
    </p:spTree>
    <p:extLst>
      <p:ext uri="{BB962C8B-B14F-4D97-AF65-F5344CB8AC3E}">
        <p14:creationId xmlns:p14="http://schemas.microsoft.com/office/powerpoint/2010/main" val="1548205082"/>
      </p:ext>
    </p:extLst>
  </p:cSld>
  <p:clrMapOvr>
    <a:masterClrMapping/>
  </p:clrMapOvr>
  <p:transition>
    <p:random/>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fullScrn="1">
              <p:cMediaNode vol="90000">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9FF185C7-A0CE-4C8B-8CC8-AAB12B1BCE5F}" type="datetime1">
              <a:rPr lang="tr-TR" smtClean="0"/>
              <a:pPr/>
              <a:t>2.12.2020</a:t>
            </a:fld>
            <a:endParaRPr lang="en-US"/>
          </a:p>
        </p:txBody>
      </p:sp>
      <p:sp>
        <p:nvSpPr>
          <p:cNvPr id="153603" name="Footer Placeholder 4"/>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a:t>İnşaat İş Güvenliği</a:t>
            </a:r>
          </a:p>
        </p:txBody>
      </p:sp>
      <p:sp>
        <p:nvSpPr>
          <p:cNvPr id="153604"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AAF0A421-6FB6-48F6-9979-C4EC4F6C5632}" type="slidenum">
              <a:rPr lang="en-US" smtClean="0"/>
              <a:pPr/>
              <a:t>4</a:t>
            </a:fld>
            <a:endParaRPr lang="en-US"/>
          </a:p>
        </p:txBody>
      </p:sp>
      <p:sp>
        <p:nvSpPr>
          <p:cNvPr id="153606" name="Rectangle 3"/>
          <p:cNvSpPr>
            <a:spLocks noGrp="1" noChangeArrowheads="1"/>
          </p:cNvSpPr>
          <p:nvPr>
            <p:ph type="body" idx="1"/>
          </p:nvPr>
        </p:nvSpPr>
        <p:spPr/>
        <p:txBody>
          <a:bodyPr/>
          <a:lstStyle/>
          <a:p>
            <a:pPr eaLnBrk="1" hangingPunct="1">
              <a:lnSpc>
                <a:spcPct val="90000"/>
              </a:lnSpc>
            </a:pPr>
            <a:r>
              <a:rPr lang="tr-TR"/>
              <a:t>Lifli bir yapıdadır. İyi bir yalıtım maddesidir.</a:t>
            </a:r>
          </a:p>
          <a:p>
            <a:pPr eaLnBrk="1" hangingPunct="1">
              <a:lnSpc>
                <a:spcPct val="90000"/>
              </a:lnSpc>
            </a:pPr>
            <a:r>
              <a:rPr lang="tr-TR"/>
              <a:t>Isıya dayanıklıdır.</a:t>
            </a:r>
          </a:p>
          <a:p>
            <a:pPr eaLnBrk="1" hangingPunct="1">
              <a:lnSpc>
                <a:spcPct val="90000"/>
              </a:lnSpc>
            </a:pPr>
            <a:r>
              <a:rPr lang="tr-TR"/>
              <a:t>Boru yalıtımı, ateşe dayanıklı püskürtme boya, yer kaplaması, çatı malzemeleri, ateşe dayanıklı alçıpan, akustik ürünlerde kullanılmıştır.</a:t>
            </a:r>
          </a:p>
          <a:p>
            <a:pPr eaLnBrk="1" hangingPunct="1">
              <a:lnSpc>
                <a:spcPct val="90000"/>
              </a:lnSpc>
            </a:pPr>
            <a:r>
              <a:rPr lang="tr-TR"/>
              <a:t>Binaların yıkımı ve restorasyonu; bina içinde bakım ve tamir işleri sırasında karşılaşılır</a:t>
            </a:r>
          </a:p>
          <a:p>
            <a:pPr eaLnBrk="1" hangingPunct="1">
              <a:lnSpc>
                <a:spcPct val="90000"/>
              </a:lnSpc>
            </a:pPr>
            <a:r>
              <a:rPr lang="tr-TR"/>
              <a:t>İşçiler söküm sırasında maruz kalırlar</a:t>
            </a:r>
          </a:p>
        </p:txBody>
      </p:sp>
      <p:sp>
        <p:nvSpPr>
          <p:cNvPr id="153609" name="Rectangle 9"/>
          <p:cNvSpPr>
            <a:spLocks/>
          </p:cNvSpPr>
          <p:nvPr/>
        </p:nvSpPr>
        <p:spPr bwMode="auto">
          <a:xfrm>
            <a:off x="457200" y="274638"/>
            <a:ext cx="8229600" cy="1143000"/>
          </a:xfrm>
          <a:prstGeom prst="rect">
            <a:avLst/>
          </a:prstGeom>
          <a:noFill/>
          <a:ln w="9525">
            <a:noFill/>
            <a:miter lim="800000"/>
            <a:headEnd/>
            <a:tailEnd/>
          </a:ln>
        </p:spPr>
        <p:txBody>
          <a:bodyPr anchor="ctr"/>
          <a:lstStyle/>
          <a:p>
            <a:pPr eaLnBrk="0" hangingPunct="0"/>
            <a:r>
              <a:rPr lang="tr-TR" sz="4100" b="1">
                <a:solidFill>
                  <a:schemeClr val="tx2"/>
                </a:solidFill>
                <a:latin typeface="Lucida Sans Unicode" pitchFamily="34" charset="0"/>
              </a:rPr>
              <a:t>ASBEST</a:t>
            </a:r>
            <a:endParaRPr lang="en-US" sz="4100" b="1">
              <a:solidFill>
                <a:schemeClr val="tx2"/>
              </a:solidFill>
              <a:latin typeface="Lucida Sans Unicode" pitchFamily="34" charset="0"/>
            </a:endParaRPr>
          </a:p>
        </p:txBody>
      </p:sp>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Date Placeholder 5"/>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96494D5C-C029-463E-94A6-95940A1C0E9D}" type="datetime1">
              <a:rPr lang="tr-TR" smtClean="0"/>
              <a:pPr/>
              <a:t>2.12.2020</a:t>
            </a:fld>
            <a:endParaRPr lang="en-US"/>
          </a:p>
        </p:txBody>
      </p:sp>
      <p:sp>
        <p:nvSpPr>
          <p:cNvPr id="13316" name="Slide Number Placeholder 6"/>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C7706503-EBD2-459B-AB63-5C868B23745B}" type="slidenum">
              <a:rPr lang="en-US" smtClean="0"/>
              <a:pPr/>
              <a:t>40</a:t>
            </a:fld>
            <a:endParaRPr lang="en-US"/>
          </a:p>
        </p:txBody>
      </p:sp>
      <p:sp>
        <p:nvSpPr>
          <p:cNvPr id="13317" name="Footer Placeholder 5"/>
          <p:cNvSpPr>
            <a:spLocks noGrp="1"/>
          </p:cNvSpPr>
          <p:nvPr>
            <p:ph type="ftr" sz="quarter" idx="11"/>
          </p:nvPr>
        </p:nvSpPr>
        <p:spPr bwMode="auto">
          <a:noFill/>
          <a:ln>
            <a:miter lim="800000"/>
            <a:headEnd/>
            <a:tailEnd/>
          </a:ln>
        </p:spPr>
        <p:txBody>
          <a:bodyPr/>
          <a:lstStyle/>
          <a:p>
            <a:r>
              <a:rPr lang="en-US"/>
              <a:t>İnşaat İş Güvenliği</a:t>
            </a:r>
          </a:p>
        </p:txBody>
      </p:sp>
      <p:sp>
        <p:nvSpPr>
          <p:cNvPr id="15371" name="Rectangle 11"/>
          <p:cNvSpPr>
            <a:spLocks noGrp="1"/>
          </p:cNvSpPr>
          <p:nvPr>
            <p:ph type="ctrTitle" idx="4294967295"/>
          </p:nvPr>
        </p:nvSpPr>
        <p:spPr bwMode="auto">
          <a:xfrm>
            <a:off x="685800" y="1143000"/>
            <a:ext cx="7772400" cy="1470025"/>
          </a:xfrm>
        </p:spPr>
        <p:txBody>
          <a:bodyPr wrap="square" lIns="91440" tIns="45720" rIns="91440" bIns="45720" numCol="1" anchorCtr="0" compatLnSpc="1">
            <a:prstTxWarp prst="textNoShape">
              <a:avLst/>
            </a:prstTxWarp>
            <a:normAutofit/>
          </a:bodyPr>
          <a:lstStyle/>
          <a:p>
            <a:pPr algn="ctr">
              <a:defRPr/>
            </a:pPr>
            <a:r>
              <a:rPr lang="tr-TR" sz="4400" dirty="0">
                <a:effectLst/>
              </a:rPr>
              <a:t>YIKIM İŞLERİNDE İŞ GÜVENLİĞİ</a:t>
            </a:r>
            <a:endParaRPr lang="en-US" dirty="0">
              <a:effectLst/>
            </a:endParaRPr>
          </a:p>
        </p:txBody>
      </p:sp>
      <p:pic>
        <p:nvPicPr>
          <p:cNvPr id="10" name="Picture 4"/>
          <p:cNvPicPr>
            <a:picLocks noChangeAspect="1" noChangeArrowheads="1"/>
          </p:cNvPicPr>
          <p:nvPr/>
        </p:nvPicPr>
        <p:blipFill>
          <a:blip r:embed="rId2" cstate="print"/>
          <a:srcRect/>
          <a:stretch>
            <a:fillRect/>
          </a:stretch>
        </p:blipFill>
        <p:spPr bwMode="auto">
          <a:xfrm>
            <a:off x="5810250" y="2514600"/>
            <a:ext cx="3333750" cy="3810000"/>
          </a:xfrm>
          <a:prstGeom prst="rect">
            <a:avLst/>
          </a:prstGeom>
          <a:noFill/>
          <a:ln w="9525">
            <a:noFill/>
            <a:miter lim="800000"/>
            <a:headEnd/>
            <a:tailEnd/>
          </a:ln>
        </p:spPr>
      </p:pic>
    </p:spTree>
    <p:extLst>
      <p:ext uri="{BB962C8B-B14F-4D97-AF65-F5344CB8AC3E}">
        <p14:creationId xmlns:p14="http://schemas.microsoft.com/office/powerpoint/2010/main" val="2345407091"/>
      </p:ext>
    </p:extLst>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Date Placeholder 9"/>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A6177710-8838-49A8-AFAB-570C1F45D994}" type="datetime1">
              <a:rPr lang="tr-TR" smtClean="0"/>
              <a:pPr/>
              <a:t>2.12.2020</a:t>
            </a:fld>
            <a:endParaRPr lang="en-US"/>
          </a:p>
        </p:txBody>
      </p:sp>
      <p:sp>
        <p:nvSpPr>
          <p:cNvPr id="150531" name="Footer Placeholder 21"/>
          <p:cNvSpPr>
            <a:spLocks noGrp="1"/>
          </p:cNvSpPr>
          <p:nvPr>
            <p:ph type="ftr" sz="quarter" idx="11"/>
          </p:nvPr>
        </p:nvSpPr>
        <p:spPr bwMode="auto">
          <a:noFill/>
          <a:ln>
            <a:miter lim="800000"/>
            <a:headEnd/>
            <a:tailEnd/>
          </a:ln>
        </p:spPr>
        <p:txBody>
          <a:bodyPr/>
          <a:lstStyle/>
          <a:p>
            <a:r>
              <a:rPr lang="en-US"/>
              <a:t>İnşaat İş Güvenliği </a:t>
            </a:r>
          </a:p>
        </p:txBody>
      </p:sp>
      <p:sp>
        <p:nvSpPr>
          <p:cNvPr id="150532" name="Slide Number Placeholder 17"/>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FFDD2014-3D9B-4D69-A935-DC4EDA1979AF}" type="slidenum">
              <a:rPr lang="en-US" smtClean="0"/>
              <a:pPr/>
              <a:t>41</a:t>
            </a:fld>
            <a:endParaRPr lang="en-US"/>
          </a:p>
        </p:txBody>
      </p:sp>
      <p:sp>
        <p:nvSpPr>
          <p:cNvPr id="179210" name="Rectangle 10"/>
          <p:cNvSpPr>
            <a:spLocks noGrp="1"/>
          </p:cNvSpPr>
          <p:nvPr>
            <p:ph type="title" idx="4294967295"/>
          </p:nvPr>
        </p:nvSpPr>
        <p:spPr bwMode="auto"/>
        <p:txBody>
          <a:bodyPr wrap="square" lIns="91440" tIns="45720" rIns="91440" bIns="45720" numCol="1" anchorCtr="0" compatLnSpc="1">
            <a:prstTxWarp prst="textNoShape">
              <a:avLst/>
            </a:prstTxWarp>
          </a:bodyPr>
          <a:lstStyle/>
          <a:p>
            <a:pPr>
              <a:defRPr/>
            </a:pPr>
            <a:r>
              <a:rPr lang="tr-TR">
                <a:effectLst/>
              </a:rPr>
              <a:t>Yıkım Öncesi Planlama</a:t>
            </a:r>
            <a:endParaRPr lang="en-US">
              <a:effectLst/>
            </a:endParaRPr>
          </a:p>
        </p:txBody>
      </p:sp>
      <p:sp>
        <p:nvSpPr>
          <p:cNvPr id="150534" name="Rectangle 3"/>
          <p:cNvSpPr>
            <a:spLocks noGrp="1"/>
          </p:cNvSpPr>
          <p:nvPr>
            <p:ph type="body" idx="1"/>
          </p:nvPr>
        </p:nvSpPr>
        <p:spPr/>
        <p:txBody>
          <a:bodyPr/>
          <a:lstStyle/>
          <a:p>
            <a:r>
              <a:rPr lang="en-US" sz="2400" dirty="0" err="1"/>
              <a:t>Yıkımdan</a:t>
            </a:r>
            <a:r>
              <a:rPr lang="en-US" sz="2400" dirty="0"/>
              <a:t> </a:t>
            </a:r>
            <a:r>
              <a:rPr lang="en-US" sz="2400" dirty="0" err="1"/>
              <a:t>önce</a:t>
            </a:r>
            <a:r>
              <a:rPr lang="en-US" sz="2400" dirty="0"/>
              <a:t> </a:t>
            </a:r>
            <a:r>
              <a:rPr lang="en-US" sz="2400" dirty="0" err="1"/>
              <a:t>yapının</a:t>
            </a:r>
            <a:r>
              <a:rPr lang="en-US" sz="2400" dirty="0"/>
              <a:t> </a:t>
            </a:r>
            <a:r>
              <a:rPr lang="en-US" sz="2400" dirty="0" err="1"/>
              <a:t>içindeki</a:t>
            </a:r>
            <a:r>
              <a:rPr lang="en-US" sz="2400" dirty="0"/>
              <a:t> </a:t>
            </a:r>
            <a:r>
              <a:rPr lang="en-US" sz="2400" dirty="0" err="1"/>
              <a:t>ve</a:t>
            </a:r>
            <a:r>
              <a:rPr lang="en-US" sz="2400" dirty="0"/>
              <a:t> </a:t>
            </a:r>
            <a:r>
              <a:rPr lang="en-US" sz="2400" dirty="0" err="1"/>
              <a:t>etrafındaki</a:t>
            </a:r>
            <a:r>
              <a:rPr lang="en-US" sz="2400" dirty="0"/>
              <a:t> </a:t>
            </a:r>
            <a:r>
              <a:rPr lang="en-US" sz="2400" dirty="0" err="1"/>
              <a:t>havagazı</a:t>
            </a:r>
            <a:r>
              <a:rPr lang="en-US" sz="2400" dirty="0"/>
              <a:t>, </a:t>
            </a:r>
            <a:r>
              <a:rPr lang="en-US" sz="2400" dirty="0" err="1"/>
              <a:t>su</a:t>
            </a:r>
            <a:r>
              <a:rPr lang="en-US" sz="2400" dirty="0"/>
              <a:t> </a:t>
            </a:r>
            <a:r>
              <a:rPr lang="en-US" sz="2400" dirty="0" err="1"/>
              <a:t>ve</a:t>
            </a:r>
            <a:r>
              <a:rPr lang="en-US" sz="2400" dirty="0"/>
              <a:t> </a:t>
            </a:r>
            <a:r>
              <a:rPr lang="en-US" sz="2400" dirty="0" err="1"/>
              <a:t>elektrik</a:t>
            </a:r>
            <a:r>
              <a:rPr lang="en-US" sz="2400" dirty="0"/>
              <a:t> </a:t>
            </a:r>
            <a:r>
              <a:rPr lang="en-US" sz="2400" dirty="0" err="1"/>
              <a:t>bağlantıları</a:t>
            </a:r>
            <a:r>
              <a:rPr lang="en-US" sz="2400" dirty="0"/>
              <a:t> </a:t>
            </a:r>
            <a:r>
              <a:rPr lang="en-US" sz="2400" dirty="0" err="1"/>
              <a:t>kesilir</a:t>
            </a:r>
            <a:r>
              <a:rPr lang="en-US" sz="2400" dirty="0"/>
              <a:t> </a:t>
            </a:r>
            <a:r>
              <a:rPr lang="en-US" sz="2400" dirty="0" err="1"/>
              <a:t>ve</a:t>
            </a:r>
            <a:r>
              <a:rPr lang="en-US" sz="2400" dirty="0"/>
              <a:t> </a:t>
            </a:r>
            <a:r>
              <a:rPr lang="en-US" sz="2400" dirty="0" err="1"/>
              <a:t>yıkılacak</a:t>
            </a:r>
            <a:r>
              <a:rPr lang="en-US" sz="2400" dirty="0"/>
              <a:t> </a:t>
            </a:r>
            <a:r>
              <a:rPr lang="en-US" sz="2400" dirty="0" err="1"/>
              <a:t>kısmın</a:t>
            </a:r>
            <a:r>
              <a:rPr lang="en-US" sz="2400" dirty="0"/>
              <a:t> </a:t>
            </a:r>
            <a:r>
              <a:rPr lang="en-US" sz="2400" dirty="0" err="1"/>
              <a:t>etrafında</a:t>
            </a:r>
            <a:r>
              <a:rPr lang="en-US" sz="2400" dirty="0"/>
              <a:t>, </a:t>
            </a:r>
            <a:r>
              <a:rPr lang="en-US" sz="2400" dirty="0" err="1"/>
              <a:t>güvenlik</a:t>
            </a:r>
            <a:r>
              <a:rPr lang="en-US" sz="2400" dirty="0"/>
              <a:t> </a:t>
            </a:r>
            <a:r>
              <a:rPr lang="en-US" sz="2400" dirty="0" err="1"/>
              <a:t>alanı</a:t>
            </a:r>
            <a:r>
              <a:rPr lang="en-US" sz="2400" dirty="0"/>
              <a:t> </a:t>
            </a:r>
            <a:r>
              <a:rPr lang="en-US" sz="2400" dirty="0" err="1"/>
              <a:t>bırakılarak</a:t>
            </a:r>
            <a:r>
              <a:rPr lang="en-US" sz="2400" dirty="0"/>
              <a:t> </a:t>
            </a:r>
            <a:r>
              <a:rPr lang="en-US" sz="2400" dirty="0" err="1"/>
              <a:t>gerekli</a:t>
            </a:r>
            <a:r>
              <a:rPr lang="en-US" sz="2400" dirty="0"/>
              <a:t> </a:t>
            </a:r>
            <a:r>
              <a:rPr lang="en-US" sz="2400" dirty="0" err="1"/>
              <a:t>tedbirler</a:t>
            </a:r>
            <a:r>
              <a:rPr lang="en-US" sz="2400" dirty="0"/>
              <a:t> </a:t>
            </a:r>
            <a:r>
              <a:rPr lang="en-US" sz="2400" dirty="0" err="1"/>
              <a:t>alınır</a:t>
            </a:r>
            <a:r>
              <a:rPr lang="en-US" sz="2400" dirty="0"/>
              <a:t>.</a:t>
            </a:r>
          </a:p>
          <a:p>
            <a:r>
              <a:rPr lang="tr-TR" sz="2400" dirty="0"/>
              <a:t>Yıkım öncesinde bina ve çevresinde tehlikeli kimyasallar, gazlar, patlayıcı yanıcı maddeler olup olmadığı araştırılmalı</a:t>
            </a:r>
          </a:p>
          <a:p>
            <a:r>
              <a:rPr lang="en-US" sz="2400" dirty="0" err="1"/>
              <a:t>Yıkım</a:t>
            </a:r>
            <a:r>
              <a:rPr lang="en-US" sz="2400" dirty="0"/>
              <a:t> </a:t>
            </a:r>
            <a:r>
              <a:rPr lang="en-US" sz="2400" dirty="0" err="1"/>
              <a:t>esnasında</a:t>
            </a:r>
            <a:r>
              <a:rPr lang="en-US" sz="2400" dirty="0"/>
              <a:t> </a:t>
            </a:r>
            <a:r>
              <a:rPr lang="en-US" sz="2400" dirty="0" err="1"/>
              <a:t>toz</a:t>
            </a:r>
            <a:r>
              <a:rPr lang="en-US" sz="2400" dirty="0"/>
              <a:t> </a:t>
            </a:r>
            <a:r>
              <a:rPr lang="en-US" sz="2400" dirty="0" err="1"/>
              <a:t>kalkmaması</a:t>
            </a:r>
            <a:r>
              <a:rPr lang="en-US" sz="2400" dirty="0"/>
              <a:t> </a:t>
            </a:r>
            <a:r>
              <a:rPr lang="en-US" sz="2400" dirty="0" err="1"/>
              <a:t>ve</a:t>
            </a:r>
            <a:r>
              <a:rPr lang="en-US" sz="2400" dirty="0"/>
              <a:t> </a:t>
            </a:r>
            <a:r>
              <a:rPr lang="en-US" sz="2400" dirty="0" err="1"/>
              <a:t>yıkılan</a:t>
            </a:r>
            <a:r>
              <a:rPr lang="en-US" sz="2400" dirty="0"/>
              <a:t> </a:t>
            </a:r>
            <a:r>
              <a:rPr lang="en-US" sz="2400" dirty="0" err="1"/>
              <a:t>kısma</a:t>
            </a:r>
            <a:r>
              <a:rPr lang="en-US" sz="2400" dirty="0"/>
              <a:t> </a:t>
            </a:r>
            <a:r>
              <a:rPr lang="en-US" sz="2400" dirty="0" err="1"/>
              <a:t>ait</a:t>
            </a:r>
            <a:r>
              <a:rPr lang="en-US" sz="2400" dirty="0"/>
              <a:t> </a:t>
            </a:r>
            <a:r>
              <a:rPr lang="en-US" sz="2400" dirty="0" err="1"/>
              <a:t>malzeme</a:t>
            </a:r>
            <a:r>
              <a:rPr lang="en-US" sz="2400" dirty="0"/>
              <a:t> </a:t>
            </a:r>
            <a:r>
              <a:rPr lang="en-US" sz="2400" dirty="0" err="1"/>
              <a:t>ve</a:t>
            </a:r>
            <a:r>
              <a:rPr lang="en-US" sz="2400" dirty="0"/>
              <a:t> </a:t>
            </a:r>
            <a:r>
              <a:rPr lang="en-US" sz="2400" dirty="0" err="1"/>
              <a:t>molozların</a:t>
            </a:r>
            <a:r>
              <a:rPr lang="en-US" sz="2400" dirty="0"/>
              <a:t> </a:t>
            </a:r>
            <a:r>
              <a:rPr lang="en-US" sz="2400" dirty="0" err="1"/>
              <a:t>çalışma</a:t>
            </a:r>
            <a:r>
              <a:rPr lang="en-US" sz="2400" dirty="0"/>
              <a:t> </a:t>
            </a:r>
            <a:r>
              <a:rPr lang="en-US" sz="2400" dirty="0" err="1"/>
              <a:t>ortamından</a:t>
            </a:r>
            <a:r>
              <a:rPr lang="en-US" sz="2400" dirty="0"/>
              <a:t> </a:t>
            </a:r>
            <a:r>
              <a:rPr lang="en-US" sz="2400" dirty="0" err="1"/>
              <a:t>güvenli</a:t>
            </a:r>
            <a:r>
              <a:rPr lang="en-US" sz="2400" dirty="0"/>
              <a:t> </a:t>
            </a:r>
            <a:r>
              <a:rPr lang="en-US" sz="2400" dirty="0" err="1"/>
              <a:t>bir</a:t>
            </a:r>
            <a:r>
              <a:rPr lang="en-US" sz="2400" dirty="0"/>
              <a:t> </a:t>
            </a:r>
            <a:r>
              <a:rPr lang="en-US" sz="2400" dirty="0" err="1"/>
              <a:t>şekilde</a:t>
            </a:r>
            <a:r>
              <a:rPr lang="en-US" sz="2400" dirty="0"/>
              <a:t> </a:t>
            </a:r>
            <a:r>
              <a:rPr lang="en-US" sz="2400" dirty="0" err="1"/>
              <a:t>uzaklaştırılması</a:t>
            </a:r>
            <a:r>
              <a:rPr lang="en-US" sz="2400" dirty="0"/>
              <a:t> </a:t>
            </a:r>
            <a:r>
              <a:rPr lang="en-US" sz="2400" dirty="0" err="1"/>
              <a:t>için</a:t>
            </a:r>
            <a:r>
              <a:rPr lang="en-US" sz="2400" dirty="0"/>
              <a:t> </a:t>
            </a:r>
            <a:r>
              <a:rPr lang="en-US" sz="2400" dirty="0" err="1"/>
              <a:t>gerekli</a:t>
            </a:r>
            <a:r>
              <a:rPr lang="en-US" sz="2400" dirty="0"/>
              <a:t> </a:t>
            </a:r>
            <a:r>
              <a:rPr lang="en-US" sz="2400" dirty="0" err="1"/>
              <a:t>tedbirler</a:t>
            </a:r>
            <a:r>
              <a:rPr lang="en-US" sz="2400" dirty="0"/>
              <a:t> </a:t>
            </a:r>
            <a:r>
              <a:rPr lang="en-US" sz="2400" dirty="0" err="1"/>
              <a:t>alınır</a:t>
            </a:r>
            <a:r>
              <a:rPr lang="en-US" sz="2400" dirty="0"/>
              <a:t>.</a:t>
            </a:r>
          </a:p>
          <a:p>
            <a:r>
              <a:rPr lang="tr-TR" sz="2400" dirty="0"/>
              <a:t>Acil durumlar için hazırlıklı olmalı</a:t>
            </a:r>
          </a:p>
        </p:txBody>
      </p:sp>
    </p:spTree>
    <p:extLst>
      <p:ext uri="{BB962C8B-B14F-4D97-AF65-F5344CB8AC3E}">
        <p14:creationId xmlns:p14="http://schemas.microsoft.com/office/powerpoint/2010/main" val="3592059563"/>
      </p:ext>
    </p:extLst>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Date Placeholder 9"/>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52DECC4F-9D45-4F2B-B9DE-73BCDE645550}" type="datetime1">
              <a:rPr lang="tr-TR" smtClean="0"/>
              <a:pPr/>
              <a:t>2.12.2020</a:t>
            </a:fld>
            <a:endParaRPr lang="en-US"/>
          </a:p>
        </p:txBody>
      </p:sp>
      <p:sp>
        <p:nvSpPr>
          <p:cNvPr id="151555" name="Footer Placeholder 21"/>
          <p:cNvSpPr>
            <a:spLocks noGrp="1"/>
          </p:cNvSpPr>
          <p:nvPr>
            <p:ph type="ftr" sz="quarter" idx="11"/>
          </p:nvPr>
        </p:nvSpPr>
        <p:spPr bwMode="auto">
          <a:noFill/>
          <a:ln>
            <a:miter lim="800000"/>
            <a:headEnd/>
            <a:tailEnd/>
          </a:ln>
        </p:spPr>
        <p:txBody>
          <a:bodyPr/>
          <a:lstStyle/>
          <a:p>
            <a:r>
              <a:rPr lang="en-US"/>
              <a:t>İnşaat İş Güvenliği </a:t>
            </a:r>
          </a:p>
        </p:txBody>
      </p:sp>
      <p:sp>
        <p:nvSpPr>
          <p:cNvPr id="151556" name="Slide Number Placeholder 17"/>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9885B95D-FC0F-46E9-AE6F-EE5069836478}" type="slidenum">
              <a:rPr lang="en-US" smtClean="0"/>
              <a:pPr/>
              <a:t>42</a:t>
            </a:fld>
            <a:endParaRPr lang="en-US"/>
          </a:p>
        </p:txBody>
      </p:sp>
      <p:sp>
        <p:nvSpPr>
          <p:cNvPr id="180234" name="Rectangle 10"/>
          <p:cNvSpPr>
            <a:spLocks noGrp="1"/>
          </p:cNvSpPr>
          <p:nvPr>
            <p:ph type="title" idx="4294967295"/>
          </p:nvPr>
        </p:nvSpPr>
        <p:spPr bwMode="auto"/>
        <p:txBody>
          <a:bodyPr wrap="square" lIns="91440" tIns="45720" rIns="91440" bIns="45720" numCol="1" anchorCtr="0" compatLnSpc="1">
            <a:prstTxWarp prst="textNoShape">
              <a:avLst/>
            </a:prstTxWarp>
          </a:bodyPr>
          <a:lstStyle/>
          <a:p>
            <a:pPr>
              <a:defRPr/>
            </a:pPr>
            <a:r>
              <a:rPr lang="tr-TR" sz="3700">
                <a:effectLst/>
              </a:rPr>
              <a:t>Yıkım Sırasında Güvenlik Önlemleri</a:t>
            </a:r>
            <a:endParaRPr lang="en-US" sz="3700">
              <a:effectLst/>
            </a:endParaRPr>
          </a:p>
        </p:txBody>
      </p:sp>
      <p:sp>
        <p:nvSpPr>
          <p:cNvPr id="151558" name="Rectangle 3"/>
          <p:cNvSpPr>
            <a:spLocks noGrp="1"/>
          </p:cNvSpPr>
          <p:nvPr>
            <p:ph type="body" idx="1"/>
          </p:nvPr>
        </p:nvSpPr>
        <p:spPr/>
        <p:txBody>
          <a:bodyPr/>
          <a:lstStyle/>
          <a:p>
            <a:pPr>
              <a:lnSpc>
                <a:spcPct val="90000"/>
              </a:lnSpc>
            </a:pPr>
            <a:r>
              <a:rPr lang="tr-TR" sz="2400" dirty="0"/>
              <a:t>Stabilite sorunu çıkacak durum varsa iş ertesi güne bırakılmamalıdır.</a:t>
            </a:r>
            <a:r>
              <a:rPr lang="en-US" sz="2400" dirty="0"/>
              <a:t> </a:t>
            </a:r>
            <a:endParaRPr lang="tr-TR" sz="2400" dirty="0"/>
          </a:p>
          <a:p>
            <a:pPr>
              <a:lnSpc>
                <a:spcPct val="90000"/>
              </a:lnSpc>
            </a:pPr>
            <a:r>
              <a:rPr lang="tr-TR" sz="2400" dirty="0"/>
              <a:t>Altında veya etrafında bulunan işçilerin güvenliği sağlanmadıkça yıkılacak kısmın duvar ve döşemeleri kitle halinde yıkılamaz.</a:t>
            </a:r>
          </a:p>
          <a:p>
            <a:pPr>
              <a:lnSpc>
                <a:spcPct val="90000"/>
              </a:lnSpc>
            </a:pPr>
            <a:r>
              <a:rPr lang="tr-TR" sz="2400" dirty="0"/>
              <a:t>Camlı kapı, pencere ve ayna gibi kırıldıklarında tehlikeli olabilecek kısımlar, yıkıma başlamadan önce sökülüp uygun yerlere taşınmalı</a:t>
            </a:r>
          </a:p>
          <a:p>
            <a:pPr>
              <a:lnSpc>
                <a:spcPct val="90000"/>
              </a:lnSpc>
            </a:pPr>
            <a:r>
              <a:rPr lang="tr-TR" sz="2400" dirty="0"/>
              <a:t>Yıkım sırasında çıkan taş, tuğla, demir ve moloz gibi artıklar kat döşemelerinde yığılmamalı. </a:t>
            </a:r>
          </a:p>
          <a:p>
            <a:pPr marL="742950" lvl="1" indent="-285750">
              <a:lnSpc>
                <a:spcPct val="90000"/>
              </a:lnSpc>
            </a:pPr>
            <a:r>
              <a:rPr lang="tr-TR" sz="2000" dirty="0"/>
              <a:t>Yıkılan kısmın malzeme ve molozları kattan kata veya yere güvenlik tedbirleri alındıktan sonra atılmalı</a:t>
            </a:r>
            <a:endParaRPr lang="en-US" sz="2000" dirty="0"/>
          </a:p>
        </p:txBody>
      </p:sp>
    </p:spTree>
    <p:extLst>
      <p:ext uri="{BB962C8B-B14F-4D97-AF65-F5344CB8AC3E}">
        <p14:creationId xmlns:p14="http://schemas.microsoft.com/office/powerpoint/2010/main" val="841306751"/>
      </p:ext>
    </p:extLst>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err="1"/>
              <a:t>Yıkım</a:t>
            </a:r>
            <a:r>
              <a:rPr lang="en-US" sz="2800" dirty="0"/>
              <a:t> </a:t>
            </a:r>
            <a:r>
              <a:rPr lang="en-US" sz="2800" dirty="0" err="1"/>
              <a:t>işleri</a:t>
            </a:r>
            <a:r>
              <a:rPr lang="en-US" sz="2800" dirty="0"/>
              <a:t>, </a:t>
            </a:r>
            <a:r>
              <a:rPr lang="en-US" sz="2800" dirty="0" err="1"/>
              <a:t>ilgili</a:t>
            </a:r>
            <a:r>
              <a:rPr lang="en-US" sz="2800" dirty="0"/>
              <a:t> </a:t>
            </a:r>
            <a:r>
              <a:rPr lang="en-US" sz="2800" dirty="0" err="1"/>
              <a:t>standartlar</a:t>
            </a:r>
            <a:r>
              <a:rPr lang="en-US" sz="2800" dirty="0"/>
              <a:t> </a:t>
            </a:r>
            <a:r>
              <a:rPr lang="en-US" sz="2800" dirty="0" err="1"/>
              <a:t>ve</a:t>
            </a:r>
            <a:r>
              <a:rPr lang="en-US" sz="2800" dirty="0"/>
              <a:t> </a:t>
            </a:r>
            <a:r>
              <a:rPr lang="en-US" sz="2800" dirty="0" err="1"/>
              <a:t>konuya</a:t>
            </a:r>
            <a:r>
              <a:rPr lang="en-US" sz="2800" dirty="0"/>
              <a:t> </a:t>
            </a:r>
            <a:r>
              <a:rPr lang="en-US" sz="2800" dirty="0" err="1"/>
              <a:t>ilişkin</a:t>
            </a:r>
            <a:r>
              <a:rPr lang="en-US" sz="2800" dirty="0"/>
              <a:t> </a:t>
            </a:r>
            <a:r>
              <a:rPr lang="en-US" sz="2800" dirty="0" err="1"/>
              <a:t>mevzuat</a:t>
            </a:r>
            <a:r>
              <a:rPr lang="en-US" sz="2800" dirty="0"/>
              <a:t> </a:t>
            </a:r>
            <a:r>
              <a:rPr lang="en-US" sz="2800" dirty="0" err="1"/>
              <a:t>hükümlerine</a:t>
            </a:r>
            <a:r>
              <a:rPr lang="en-US" sz="2800" dirty="0"/>
              <a:t> </a:t>
            </a:r>
            <a:r>
              <a:rPr lang="en-US" sz="2800" dirty="0" err="1"/>
              <a:t>uygun</a:t>
            </a:r>
            <a:r>
              <a:rPr lang="en-US" sz="2800" dirty="0"/>
              <a:t> </a:t>
            </a:r>
            <a:r>
              <a:rPr lang="en-US" sz="2800" dirty="0" err="1"/>
              <a:t>şekilde</a:t>
            </a:r>
            <a:r>
              <a:rPr lang="en-US" sz="2800" dirty="0"/>
              <a:t> </a:t>
            </a:r>
            <a:r>
              <a:rPr lang="en-US" sz="2800" dirty="0" err="1"/>
              <a:t>yürütülür</a:t>
            </a:r>
            <a:r>
              <a:rPr lang="en-US" sz="2800" dirty="0"/>
              <a:t>.</a:t>
            </a:r>
            <a:endParaRPr lang="tr-TR" sz="2800" dirty="0"/>
          </a:p>
          <a:p>
            <a:r>
              <a:rPr lang="en-US" sz="2800" dirty="0" err="1"/>
              <a:t>Çalışmalarda</a:t>
            </a:r>
            <a:r>
              <a:rPr lang="en-US" sz="2800" dirty="0"/>
              <a:t> </a:t>
            </a:r>
            <a:r>
              <a:rPr lang="en-US" sz="2800" dirty="0" err="1"/>
              <a:t>uygun</a:t>
            </a:r>
            <a:r>
              <a:rPr lang="en-US" sz="2800" dirty="0"/>
              <a:t> </a:t>
            </a:r>
            <a:r>
              <a:rPr lang="en-US" sz="2800" dirty="0" err="1"/>
              <a:t>çalışma</a:t>
            </a:r>
            <a:r>
              <a:rPr lang="en-US" sz="2800" dirty="0"/>
              <a:t> </a:t>
            </a:r>
            <a:r>
              <a:rPr lang="en-US" sz="2800" dirty="0" err="1"/>
              <a:t>yöntemleri</a:t>
            </a:r>
            <a:r>
              <a:rPr lang="en-US" sz="2800" dirty="0"/>
              <a:t> </a:t>
            </a:r>
            <a:r>
              <a:rPr lang="en-US" sz="2800" dirty="0" err="1"/>
              <a:t>ve</a:t>
            </a:r>
            <a:r>
              <a:rPr lang="en-US" sz="2800" dirty="0"/>
              <a:t> </a:t>
            </a:r>
            <a:r>
              <a:rPr lang="en-US" sz="2800" dirty="0" err="1"/>
              <a:t>ekipmanlar</a:t>
            </a:r>
            <a:r>
              <a:rPr lang="en-US" sz="2800" dirty="0"/>
              <a:t> </a:t>
            </a:r>
            <a:r>
              <a:rPr lang="en-US" sz="2800" dirty="0" err="1"/>
              <a:t>kullanılır</a:t>
            </a:r>
            <a:r>
              <a:rPr lang="en-US" sz="2800" dirty="0"/>
              <a:t>, </a:t>
            </a:r>
            <a:r>
              <a:rPr lang="en-US" sz="2800" dirty="0" err="1"/>
              <a:t>gerekli</a:t>
            </a:r>
            <a:r>
              <a:rPr lang="en-US" sz="2800" dirty="0"/>
              <a:t> </a:t>
            </a:r>
            <a:r>
              <a:rPr lang="en-US" sz="2800" dirty="0" err="1"/>
              <a:t>tedbirler</a:t>
            </a:r>
            <a:r>
              <a:rPr lang="en-US" sz="2800" dirty="0"/>
              <a:t> </a:t>
            </a:r>
            <a:r>
              <a:rPr lang="en-US" sz="2800" dirty="0" err="1"/>
              <a:t>alınır</a:t>
            </a:r>
            <a:r>
              <a:rPr lang="en-US" sz="2800" dirty="0"/>
              <a:t>.</a:t>
            </a:r>
          </a:p>
          <a:p>
            <a:r>
              <a:rPr lang="en-US" sz="2800" dirty="0" err="1"/>
              <a:t>Çalışmalar</a:t>
            </a:r>
            <a:r>
              <a:rPr lang="en-US" sz="2800" dirty="0"/>
              <a:t>, </a:t>
            </a:r>
            <a:r>
              <a:rPr lang="en-US" sz="2800" dirty="0" err="1"/>
              <a:t>işveren</a:t>
            </a:r>
            <a:r>
              <a:rPr lang="en-US" sz="2800" dirty="0"/>
              <a:t> </a:t>
            </a:r>
            <a:r>
              <a:rPr lang="en-US" sz="2800" dirty="0" err="1"/>
              <a:t>tarafından</a:t>
            </a:r>
            <a:r>
              <a:rPr lang="en-US" sz="2800" dirty="0"/>
              <a:t> </a:t>
            </a:r>
            <a:r>
              <a:rPr lang="en-US" sz="2800" dirty="0" err="1"/>
              <a:t>görevlendirilen</a:t>
            </a:r>
            <a:r>
              <a:rPr lang="en-US" sz="2800" dirty="0"/>
              <a:t> </a:t>
            </a:r>
            <a:r>
              <a:rPr lang="en-US" sz="2800" dirty="0" err="1"/>
              <a:t>ehil</a:t>
            </a:r>
            <a:r>
              <a:rPr lang="en-US" sz="2800" dirty="0"/>
              <a:t> </a:t>
            </a:r>
            <a:r>
              <a:rPr lang="en-US" sz="2800" dirty="0" err="1"/>
              <a:t>kişinin</a:t>
            </a:r>
            <a:r>
              <a:rPr lang="en-US" sz="2800" dirty="0"/>
              <a:t> </a:t>
            </a:r>
            <a:r>
              <a:rPr lang="en-US" sz="2800" dirty="0" err="1"/>
              <a:t>gözetimi</a:t>
            </a:r>
            <a:r>
              <a:rPr lang="en-US" sz="2800" dirty="0"/>
              <a:t> </a:t>
            </a:r>
            <a:r>
              <a:rPr lang="en-US" sz="2800" dirty="0" err="1"/>
              <a:t>altında</a:t>
            </a:r>
            <a:r>
              <a:rPr lang="en-US" sz="2800" dirty="0"/>
              <a:t> </a:t>
            </a:r>
            <a:r>
              <a:rPr lang="en-US" sz="2800" dirty="0" err="1"/>
              <a:t>planlanır</a:t>
            </a:r>
            <a:r>
              <a:rPr lang="en-US" sz="2800" dirty="0"/>
              <a:t> </a:t>
            </a:r>
            <a:r>
              <a:rPr lang="en-US" sz="2800" dirty="0" err="1"/>
              <a:t>ve</a:t>
            </a:r>
            <a:r>
              <a:rPr lang="en-US" sz="2800" dirty="0"/>
              <a:t> </a:t>
            </a:r>
            <a:r>
              <a:rPr lang="en-US" sz="2800" dirty="0" err="1"/>
              <a:t>yürütülür</a:t>
            </a:r>
            <a:r>
              <a:rPr lang="en-US" sz="2800" dirty="0"/>
              <a:t>.</a:t>
            </a:r>
          </a:p>
          <a:p>
            <a:endParaRPr lang="en-US" sz="2800" dirty="0"/>
          </a:p>
        </p:txBody>
      </p:sp>
      <p:sp>
        <p:nvSpPr>
          <p:cNvPr id="3" name="Title 2"/>
          <p:cNvSpPr>
            <a:spLocks noGrp="1"/>
          </p:cNvSpPr>
          <p:nvPr>
            <p:ph type="title"/>
          </p:nvPr>
        </p:nvSpPr>
        <p:spPr/>
        <p:txBody>
          <a:bodyPr>
            <a:normAutofit/>
          </a:bodyPr>
          <a:lstStyle/>
          <a:p>
            <a:r>
              <a:rPr lang="tr-TR" dirty="0"/>
              <a:t>Mevzuattan diğer maddeler</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a:t>İnşaat İş Güvenliği</a:t>
            </a:r>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43</a:t>
            </a:fld>
            <a:endParaRPr lang="en-US"/>
          </a:p>
        </p:txBody>
      </p:sp>
    </p:spTree>
    <p:extLst>
      <p:ext uri="{BB962C8B-B14F-4D97-AF65-F5344CB8AC3E}">
        <p14:creationId xmlns:p14="http://schemas.microsoft.com/office/powerpoint/2010/main" val="4159091338"/>
      </p:ext>
    </p:extLst>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tr-TR" dirty="0"/>
              <a:t>İNŞAAT SEKTÖRÜNDE GÜRÜLTÜ</a:t>
            </a:r>
            <a:endParaRPr lang="en-US" dirty="0"/>
          </a:p>
        </p:txBody>
      </p:sp>
      <p:sp>
        <p:nvSpPr>
          <p:cNvPr id="7" name="Subtitle 6"/>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a:t>İnşaat İş Güvenliği</a:t>
            </a:r>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44</a:t>
            </a:fld>
            <a:endParaRPr lang="en-US"/>
          </a:p>
        </p:txBody>
      </p:sp>
    </p:spTree>
    <p:extLst>
      <p:ext uri="{BB962C8B-B14F-4D97-AF65-F5344CB8AC3E}">
        <p14:creationId xmlns:p14="http://schemas.microsoft.com/office/powerpoint/2010/main" val="2418265967"/>
      </p:ext>
    </p:extLst>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p:cNvSpPr>
            <a:spLocks noGrp="1"/>
          </p:cNvSpPr>
          <p:nvPr>
            <p:ph type="dt" sz="quarter" idx="10"/>
          </p:nvPr>
        </p:nvSpPr>
        <p:spPr>
          <a:noFill/>
        </p:spPr>
        <p:txBody>
          <a:bodyPr/>
          <a:lstStyle>
            <a:lvl1pPr>
              <a:spcBef>
                <a:spcPct val="20000"/>
              </a:spcBef>
              <a:buClr>
                <a:schemeClr val="tx1"/>
              </a:buClr>
              <a:buSzPct val="75000"/>
              <a:buFont typeface="Wingdings" pitchFamily="2" charset="2"/>
              <a:buChar char="l"/>
              <a:defRPr sz="2800">
                <a:solidFill>
                  <a:schemeClr val="tx1"/>
                </a:solidFill>
                <a:latin typeface="Arial" charset="0"/>
              </a:defRPr>
            </a:lvl1pPr>
            <a:lvl2pPr marL="742950" indent="-285750">
              <a:spcBef>
                <a:spcPct val="20000"/>
              </a:spcBef>
              <a:buClr>
                <a:schemeClr val="tx1"/>
              </a:buClr>
              <a:buSzPct val="75000"/>
              <a:buChar char="–"/>
              <a:defRPr sz="2400">
                <a:solidFill>
                  <a:schemeClr val="tx1"/>
                </a:solidFill>
                <a:latin typeface="Arial" charset="0"/>
              </a:defRPr>
            </a:lvl2pPr>
            <a:lvl3pPr marL="1143000" indent="-228600">
              <a:spcBef>
                <a:spcPct val="20000"/>
              </a:spcBef>
              <a:buClr>
                <a:schemeClr val="tx1"/>
              </a:buClr>
              <a:buSzPct val="75000"/>
              <a:buFont typeface="Wingdings" pitchFamily="2" charset="2"/>
              <a:buChar char="l"/>
              <a:defRPr sz="2000">
                <a:solidFill>
                  <a:schemeClr val="tx1"/>
                </a:solidFill>
                <a:latin typeface="Arial" charset="0"/>
              </a:defRPr>
            </a:lvl3pPr>
            <a:lvl4pPr marL="1600200" indent="-228600">
              <a:spcBef>
                <a:spcPct val="20000"/>
              </a:spcBef>
              <a:buClr>
                <a:schemeClr val="tx1"/>
              </a:buClr>
              <a:buSzPct val="80000"/>
              <a:buChar char="–"/>
              <a:defRPr>
                <a:solidFill>
                  <a:schemeClr val="tx1"/>
                </a:solidFill>
                <a:latin typeface="Arial" charset="0"/>
              </a:defRPr>
            </a:lvl4pPr>
            <a:lvl5pPr marL="2057400" indent="-228600">
              <a:spcBef>
                <a:spcPct val="20000"/>
              </a:spcBef>
              <a:buClr>
                <a:schemeClr val="tx1"/>
              </a:buClr>
              <a:buSzPct val="65000"/>
              <a:buFont typeface="Wingdings" pitchFamily="2" charset="2"/>
              <a:buChar char="l"/>
              <a:defRPr>
                <a:solidFill>
                  <a:schemeClr val="tx1"/>
                </a:solidFill>
                <a:latin typeface="Arial" charset="0"/>
              </a:defRPr>
            </a:lvl5pPr>
            <a:lvl6pPr marL="25146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6pPr>
            <a:lvl7pPr marL="29718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7pPr>
            <a:lvl8pPr marL="34290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8pPr>
            <a:lvl9pPr marL="38862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9pPr>
          </a:lstStyle>
          <a:p>
            <a:pPr>
              <a:spcBef>
                <a:spcPct val="0"/>
              </a:spcBef>
              <a:buClrTx/>
              <a:buSzTx/>
              <a:buFontTx/>
              <a:buNone/>
            </a:pPr>
            <a:fld id="{6901E1C5-EF98-48C8-8E68-15D3E9A9B01F}" type="datetime1">
              <a:rPr lang="tr-TR" altLang="tr-TR" sz="1400"/>
              <a:pPr>
                <a:spcBef>
                  <a:spcPct val="0"/>
                </a:spcBef>
                <a:buClrTx/>
                <a:buSzTx/>
                <a:buFontTx/>
                <a:buNone/>
              </a:pPr>
              <a:t>2.12.2020</a:t>
            </a:fld>
            <a:endParaRPr lang="en-US" altLang="tr-TR" sz="1400" dirty="0"/>
          </a:p>
        </p:txBody>
      </p:sp>
      <p:sp>
        <p:nvSpPr>
          <p:cNvPr id="5124" name="Slide Number Placeholder 5"/>
          <p:cNvSpPr>
            <a:spLocks noGrp="1"/>
          </p:cNvSpPr>
          <p:nvPr>
            <p:ph type="sldNum" sz="quarter" idx="12"/>
          </p:nvPr>
        </p:nvSpPr>
        <p:spPr>
          <a:noFill/>
        </p:spPr>
        <p:txBody>
          <a:bodyPr/>
          <a:lstStyle>
            <a:lvl1pPr>
              <a:spcBef>
                <a:spcPct val="20000"/>
              </a:spcBef>
              <a:buClr>
                <a:schemeClr val="tx1"/>
              </a:buClr>
              <a:buSzPct val="75000"/>
              <a:buFont typeface="Wingdings" pitchFamily="2" charset="2"/>
              <a:buChar char="l"/>
              <a:defRPr sz="2800">
                <a:solidFill>
                  <a:schemeClr val="tx1"/>
                </a:solidFill>
                <a:latin typeface="Arial" charset="0"/>
              </a:defRPr>
            </a:lvl1pPr>
            <a:lvl2pPr marL="742950" indent="-285750">
              <a:spcBef>
                <a:spcPct val="20000"/>
              </a:spcBef>
              <a:buClr>
                <a:schemeClr val="tx1"/>
              </a:buClr>
              <a:buSzPct val="75000"/>
              <a:buChar char="–"/>
              <a:defRPr sz="2400">
                <a:solidFill>
                  <a:schemeClr val="tx1"/>
                </a:solidFill>
                <a:latin typeface="Arial" charset="0"/>
              </a:defRPr>
            </a:lvl2pPr>
            <a:lvl3pPr marL="1143000" indent="-228600">
              <a:spcBef>
                <a:spcPct val="20000"/>
              </a:spcBef>
              <a:buClr>
                <a:schemeClr val="tx1"/>
              </a:buClr>
              <a:buSzPct val="75000"/>
              <a:buFont typeface="Wingdings" pitchFamily="2" charset="2"/>
              <a:buChar char="l"/>
              <a:defRPr sz="2000">
                <a:solidFill>
                  <a:schemeClr val="tx1"/>
                </a:solidFill>
                <a:latin typeface="Arial" charset="0"/>
              </a:defRPr>
            </a:lvl3pPr>
            <a:lvl4pPr marL="1600200" indent="-228600">
              <a:spcBef>
                <a:spcPct val="20000"/>
              </a:spcBef>
              <a:buClr>
                <a:schemeClr val="tx1"/>
              </a:buClr>
              <a:buSzPct val="80000"/>
              <a:buChar char="–"/>
              <a:defRPr>
                <a:solidFill>
                  <a:schemeClr val="tx1"/>
                </a:solidFill>
                <a:latin typeface="Arial" charset="0"/>
              </a:defRPr>
            </a:lvl4pPr>
            <a:lvl5pPr marL="2057400" indent="-228600">
              <a:spcBef>
                <a:spcPct val="20000"/>
              </a:spcBef>
              <a:buClr>
                <a:schemeClr val="tx1"/>
              </a:buClr>
              <a:buSzPct val="65000"/>
              <a:buFont typeface="Wingdings" pitchFamily="2" charset="2"/>
              <a:buChar char="l"/>
              <a:defRPr>
                <a:solidFill>
                  <a:schemeClr val="tx1"/>
                </a:solidFill>
                <a:latin typeface="Arial" charset="0"/>
              </a:defRPr>
            </a:lvl5pPr>
            <a:lvl6pPr marL="25146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6pPr>
            <a:lvl7pPr marL="29718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7pPr>
            <a:lvl8pPr marL="34290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8pPr>
            <a:lvl9pPr marL="38862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9pPr>
          </a:lstStyle>
          <a:p>
            <a:pPr>
              <a:spcBef>
                <a:spcPct val="0"/>
              </a:spcBef>
              <a:buClrTx/>
              <a:buSzTx/>
              <a:buFontTx/>
              <a:buNone/>
            </a:pPr>
            <a:fld id="{FBD4C3BD-406B-4BB0-94FD-4DFC29ED4792}" type="slidenum">
              <a:rPr lang="en-US" altLang="tr-TR" sz="2600" smtClean="0">
                <a:solidFill>
                  <a:schemeClr val="bg1"/>
                </a:solidFill>
              </a:rPr>
              <a:pPr>
                <a:spcBef>
                  <a:spcPct val="0"/>
                </a:spcBef>
                <a:buClrTx/>
                <a:buSzTx/>
                <a:buFontTx/>
                <a:buNone/>
              </a:pPr>
              <a:t>45</a:t>
            </a:fld>
            <a:endParaRPr lang="en-US" altLang="tr-TR" sz="2600">
              <a:solidFill>
                <a:schemeClr val="bg1"/>
              </a:solidFill>
            </a:endParaRPr>
          </a:p>
        </p:txBody>
      </p:sp>
      <p:sp>
        <p:nvSpPr>
          <p:cNvPr id="5125" name="AutoShape 2"/>
          <p:cNvSpPr>
            <a:spLocks noGrp="1" noChangeArrowheads="1"/>
          </p:cNvSpPr>
          <p:nvPr>
            <p:ph type="title"/>
          </p:nvPr>
        </p:nvSpPr>
        <p:spPr/>
        <p:txBody>
          <a:bodyPr/>
          <a:lstStyle/>
          <a:p>
            <a:pPr eaLnBrk="1" hangingPunct="1"/>
            <a:r>
              <a:rPr lang="tr-TR" altLang="tr-TR" dirty="0"/>
              <a:t>İnsan sağlığına zararları</a:t>
            </a:r>
            <a:endParaRPr lang="en-US" altLang="tr-TR" dirty="0"/>
          </a:p>
        </p:txBody>
      </p:sp>
      <p:sp>
        <p:nvSpPr>
          <p:cNvPr id="5126" name="Rectangle 3"/>
          <p:cNvSpPr>
            <a:spLocks noGrp="1" noChangeArrowheads="1"/>
          </p:cNvSpPr>
          <p:nvPr>
            <p:ph type="body" idx="1"/>
          </p:nvPr>
        </p:nvSpPr>
        <p:spPr/>
        <p:txBody>
          <a:bodyPr/>
          <a:lstStyle/>
          <a:p>
            <a:pPr eaLnBrk="1" hangingPunct="1">
              <a:lnSpc>
                <a:spcPct val="80000"/>
              </a:lnSpc>
            </a:pPr>
            <a:r>
              <a:rPr lang="tr-TR" altLang="tr-TR" sz="2400" dirty="0"/>
              <a:t>İşyerinde gürültü duyma kaybına yol açar</a:t>
            </a:r>
          </a:p>
          <a:p>
            <a:pPr eaLnBrk="1" hangingPunct="1">
              <a:lnSpc>
                <a:spcPct val="80000"/>
              </a:lnSpc>
            </a:pPr>
            <a:r>
              <a:rPr lang="tr-TR" altLang="tr-TR" sz="2400" dirty="0"/>
              <a:t>Verilen zarar gürültünün şiddetine ve süresine bağlıdır</a:t>
            </a:r>
          </a:p>
          <a:p>
            <a:pPr eaLnBrk="1" hangingPunct="1">
              <a:lnSpc>
                <a:spcPct val="80000"/>
              </a:lnSpc>
            </a:pPr>
            <a:r>
              <a:rPr lang="tr-TR" altLang="tr-TR" sz="2400" dirty="0"/>
              <a:t>Kısa süreli gürültüye maruz kalma genelde geçici sağırlık yapar</a:t>
            </a:r>
          </a:p>
          <a:p>
            <a:pPr eaLnBrk="1" hangingPunct="1">
              <a:lnSpc>
                <a:spcPct val="80000"/>
              </a:lnSpc>
            </a:pPr>
            <a:r>
              <a:rPr lang="tr-TR" altLang="tr-TR" sz="2400" dirty="0"/>
              <a:t>Uzun süreli </a:t>
            </a:r>
            <a:r>
              <a:rPr lang="tr-TR" altLang="tr-TR" sz="2400" dirty="0" err="1"/>
              <a:t>maruziyet</a:t>
            </a:r>
            <a:r>
              <a:rPr lang="tr-TR" altLang="tr-TR" sz="2400" dirty="0"/>
              <a:t> ise kalıcı zararlara yol açar</a:t>
            </a:r>
          </a:p>
          <a:p>
            <a:pPr eaLnBrk="1" hangingPunct="1">
              <a:lnSpc>
                <a:spcPct val="80000"/>
              </a:lnSpc>
            </a:pPr>
            <a:r>
              <a:rPr lang="tr-TR" altLang="tr-TR" sz="2400" dirty="0"/>
              <a:t>İşyerinde performansın düşmesine yol açar (iletişim zorluğu, konsantrasyon eksikliği), kazalara sebep olabilir, stres, yüksek tansiyon, ülsere yol açabilir.</a:t>
            </a:r>
            <a:endParaRPr lang="en-US" altLang="tr-TR" sz="2400" dirty="0"/>
          </a:p>
        </p:txBody>
      </p:sp>
    </p:spTree>
    <p:extLst>
      <p:ext uri="{BB962C8B-B14F-4D97-AF65-F5344CB8AC3E}">
        <p14:creationId xmlns:p14="http://schemas.microsoft.com/office/powerpoint/2010/main" val="30878453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p:cNvSpPr>
            <a:spLocks noGrp="1"/>
          </p:cNvSpPr>
          <p:nvPr>
            <p:ph type="dt" sz="quarter" idx="10"/>
          </p:nvPr>
        </p:nvSpPr>
        <p:spPr>
          <a:noFill/>
        </p:spPr>
        <p:txBody>
          <a:bodyPr/>
          <a:lstStyle>
            <a:lvl1pPr>
              <a:spcBef>
                <a:spcPct val="20000"/>
              </a:spcBef>
              <a:buClr>
                <a:schemeClr val="tx1"/>
              </a:buClr>
              <a:buSzPct val="75000"/>
              <a:buFont typeface="Wingdings" pitchFamily="2" charset="2"/>
              <a:buChar char="l"/>
              <a:defRPr sz="2800">
                <a:solidFill>
                  <a:schemeClr val="tx1"/>
                </a:solidFill>
                <a:latin typeface="Arial" charset="0"/>
              </a:defRPr>
            </a:lvl1pPr>
            <a:lvl2pPr marL="742950" indent="-285750">
              <a:spcBef>
                <a:spcPct val="20000"/>
              </a:spcBef>
              <a:buClr>
                <a:schemeClr val="tx1"/>
              </a:buClr>
              <a:buSzPct val="75000"/>
              <a:buChar char="–"/>
              <a:defRPr sz="2400">
                <a:solidFill>
                  <a:schemeClr val="tx1"/>
                </a:solidFill>
                <a:latin typeface="Arial" charset="0"/>
              </a:defRPr>
            </a:lvl2pPr>
            <a:lvl3pPr marL="1143000" indent="-228600">
              <a:spcBef>
                <a:spcPct val="20000"/>
              </a:spcBef>
              <a:buClr>
                <a:schemeClr val="tx1"/>
              </a:buClr>
              <a:buSzPct val="75000"/>
              <a:buFont typeface="Wingdings" pitchFamily="2" charset="2"/>
              <a:buChar char="l"/>
              <a:defRPr sz="2000">
                <a:solidFill>
                  <a:schemeClr val="tx1"/>
                </a:solidFill>
                <a:latin typeface="Arial" charset="0"/>
              </a:defRPr>
            </a:lvl3pPr>
            <a:lvl4pPr marL="1600200" indent="-228600">
              <a:spcBef>
                <a:spcPct val="20000"/>
              </a:spcBef>
              <a:buClr>
                <a:schemeClr val="tx1"/>
              </a:buClr>
              <a:buSzPct val="80000"/>
              <a:buChar char="–"/>
              <a:defRPr>
                <a:solidFill>
                  <a:schemeClr val="tx1"/>
                </a:solidFill>
                <a:latin typeface="Arial" charset="0"/>
              </a:defRPr>
            </a:lvl4pPr>
            <a:lvl5pPr marL="2057400" indent="-228600">
              <a:spcBef>
                <a:spcPct val="20000"/>
              </a:spcBef>
              <a:buClr>
                <a:schemeClr val="tx1"/>
              </a:buClr>
              <a:buSzPct val="65000"/>
              <a:buFont typeface="Wingdings" pitchFamily="2" charset="2"/>
              <a:buChar char="l"/>
              <a:defRPr>
                <a:solidFill>
                  <a:schemeClr val="tx1"/>
                </a:solidFill>
                <a:latin typeface="Arial" charset="0"/>
              </a:defRPr>
            </a:lvl5pPr>
            <a:lvl6pPr marL="25146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6pPr>
            <a:lvl7pPr marL="29718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7pPr>
            <a:lvl8pPr marL="34290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8pPr>
            <a:lvl9pPr marL="38862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9pPr>
          </a:lstStyle>
          <a:p>
            <a:pPr>
              <a:spcBef>
                <a:spcPct val="0"/>
              </a:spcBef>
              <a:buClrTx/>
              <a:buSzTx/>
              <a:buFontTx/>
              <a:buNone/>
            </a:pPr>
            <a:fld id="{4F38E991-5CE5-41A6-A19C-A07F810B9427}" type="datetime1">
              <a:rPr lang="tr-TR" altLang="tr-TR" sz="1400"/>
              <a:pPr>
                <a:spcBef>
                  <a:spcPct val="0"/>
                </a:spcBef>
                <a:buClrTx/>
                <a:buSzTx/>
                <a:buFontTx/>
                <a:buNone/>
              </a:pPr>
              <a:t>2.12.2020</a:t>
            </a:fld>
            <a:endParaRPr lang="en-US" altLang="tr-TR" sz="1400"/>
          </a:p>
        </p:txBody>
      </p:sp>
      <p:sp>
        <p:nvSpPr>
          <p:cNvPr id="11268" name="Slide Number Placeholder 5"/>
          <p:cNvSpPr>
            <a:spLocks noGrp="1"/>
          </p:cNvSpPr>
          <p:nvPr>
            <p:ph type="sldNum" sz="quarter" idx="12"/>
          </p:nvPr>
        </p:nvSpPr>
        <p:spPr>
          <a:noFill/>
        </p:spPr>
        <p:txBody>
          <a:bodyPr/>
          <a:lstStyle>
            <a:lvl1pPr>
              <a:spcBef>
                <a:spcPct val="20000"/>
              </a:spcBef>
              <a:buClr>
                <a:schemeClr val="tx1"/>
              </a:buClr>
              <a:buSzPct val="75000"/>
              <a:buFont typeface="Wingdings" pitchFamily="2" charset="2"/>
              <a:buChar char="l"/>
              <a:defRPr sz="2800">
                <a:solidFill>
                  <a:schemeClr val="tx1"/>
                </a:solidFill>
                <a:latin typeface="Arial" charset="0"/>
              </a:defRPr>
            </a:lvl1pPr>
            <a:lvl2pPr marL="742950" indent="-285750">
              <a:spcBef>
                <a:spcPct val="20000"/>
              </a:spcBef>
              <a:buClr>
                <a:schemeClr val="tx1"/>
              </a:buClr>
              <a:buSzPct val="75000"/>
              <a:buChar char="–"/>
              <a:defRPr sz="2400">
                <a:solidFill>
                  <a:schemeClr val="tx1"/>
                </a:solidFill>
                <a:latin typeface="Arial" charset="0"/>
              </a:defRPr>
            </a:lvl2pPr>
            <a:lvl3pPr marL="1143000" indent="-228600">
              <a:spcBef>
                <a:spcPct val="20000"/>
              </a:spcBef>
              <a:buClr>
                <a:schemeClr val="tx1"/>
              </a:buClr>
              <a:buSzPct val="75000"/>
              <a:buFont typeface="Wingdings" pitchFamily="2" charset="2"/>
              <a:buChar char="l"/>
              <a:defRPr sz="2000">
                <a:solidFill>
                  <a:schemeClr val="tx1"/>
                </a:solidFill>
                <a:latin typeface="Arial" charset="0"/>
              </a:defRPr>
            </a:lvl3pPr>
            <a:lvl4pPr marL="1600200" indent="-228600">
              <a:spcBef>
                <a:spcPct val="20000"/>
              </a:spcBef>
              <a:buClr>
                <a:schemeClr val="tx1"/>
              </a:buClr>
              <a:buSzPct val="80000"/>
              <a:buChar char="–"/>
              <a:defRPr>
                <a:solidFill>
                  <a:schemeClr val="tx1"/>
                </a:solidFill>
                <a:latin typeface="Arial" charset="0"/>
              </a:defRPr>
            </a:lvl4pPr>
            <a:lvl5pPr marL="2057400" indent="-228600">
              <a:spcBef>
                <a:spcPct val="20000"/>
              </a:spcBef>
              <a:buClr>
                <a:schemeClr val="tx1"/>
              </a:buClr>
              <a:buSzPct val="65000"/>
              <a:buFont typeface="Wingdings" pitchFamily="2" charset="2"/>
              <a:buChar char="l"/>
              <a:defRPr>
                <a:solidFill>
                  <a:schemeClr val="tx1"/>
                </a:solidFill>
                <a:latin typeface="Arial" charset="0"/>
              </a:defRPr>
            </a:lvl5pPr>
            <a:lvl6pPr marL="25146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6pPr>
            <a:lvl7pPr marL="29718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7pPr>
            <a:lvl8pPr marL="34290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8pPr>
            <a:lvl9pPr marL="38862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9pPr>
          </a:lstStyle>
          <a:p>
            <a:pPr>
              <a:spcBef>
                <a:spcPct val="0"/>
              </a:spcBef>
              <a:buClrTx/>
              <a:buSzTx/>
              <a:buFontTx/>
              <a:buNone/>
            </a:pPr>
            <a:fld id="{37C24C24-C0FD-4CA9-A08A-51BD578D1CDE}" type="slidenum">
              <a:rPr lang="en-US" altLang="tr-TR" sz="2600" smtClean="0">
                <a:solidFill>
                  <a:schemeClr val="bg1"/>
                </a:solidFill>
              </a:rPr>
              <a:pPr>
                <a:spcBef>
                  <a:spcPct val="0"/>
                </a:spcBef>
                <a:buClrTx/>
                <a:buSzTx/>
                <a:buFontTx/>
                <a:buNone/>
              </a:pPr>
              <a:t>46</a:t>
            </a:fld>
            <a:endParaRPr lang="en-US" altLang="tr-TR" sz="2600">
              <a:solidFill>
                <a:schemeClr val="bg1"/>
              </a:solidFill>
            </a:endParaRPr>
          </a:p>
        </p:txBody>
      </p:sp>
      <p:sp>
        <p:nvSpPr>
          <p:cNvPr id="11269" name="AutoShape 2"/>
          <p:cNvSpPr>
            <a:spLocks noGrp="1" noChangeArrowheads="1"/>
          </p:cNvSpPr>
          <p:nvPr>
            <p:ph type="title"/>
          </p:nvPr>
        </p:nvSpPr>
        <p:spPr/>
        <p:txBody>
          <a:bodyPr/>
          <a:lstStyle/>
          <a:p>
            <a:pPr eaLnBrk="1" hangingPunct="1"/>
            <a:r>
              <a:rPr lang="tr-TR" altLang="tr-TR" sz="3200"/>
              <a:t>İnşaat Sektöründe Gürültü Kaynakları</a:t>
            </a:r>
            <a:endParaRPr lang="en-US" altLang="tr-TR" sz="3200"/>
          </a:p>
        </p:txBody>
      </p:sp>
      <p:sp>
        <p:nvSpPr>
          <p:cNvPr id="11270" name="Rectangle 3"/>
          <p:cNvSpPr>
            <a:spLocks noGrp="1" noChangeArrowheads="1"/>
          </p:cNvSpPr>
          <p:nvPr>
            <p:ph type="body" idx="1"/>
          </p:nvPr>
        </p:nvSpPr>
        <p:spPr/>
        <p:txBody>
          <a:bodyPr/>
          <a:lstStyle/>
          <a:p>
            <a:pPr eaLnBrk="1" hangingPunct="1"/>
            <a:r>
              <a:rPr lang="tr-TR" altLang="tr-TR"/>
              <a:t>Darbeli araçlar</a:t>
            </a:r>
          </a:p>
          <a:p>
            <a:pPr eaLnBrk="1" hangingPunct="1"/>
            <a:r>
              <a:rPr lang="tr-TR" altLang="tr-TR"/>
              <a:t>Patlayıcılar</a:t>
            </a:r>
          </a:p>
          <a:p>
            <a:pPr eaLnBrk="1" hangingPunct="1"/>
            <a:r>
              <a:rPr lang="tr-TR" altLang="tr-TR"/>
              <a:t>Basınçlı havayla çalışan ekipmanlar</a:t>
            </a:r>
          </a:p>
          <a:p>
            <a:pPr eaLnBrk="1" hangingPunct="1"/>
            <a:r>
              <a:rPr lang="tr-TR" altLang="tr-TR"/>
              <a:t>İçten yanmalı motorlar</a:t>
            </a:r>
          </a:p>
          <a:p>
            <a:pPr eaLnBrk="1" hangingPunct="1"/>
            <a:r>
              <a:rPr lang="tr-TR" altLang="tr-TR"/>
              <a:t>Bir çok işin bir arada yapılmasından ve bir çok ekipmanın aynı anda çalışmasından dolayı oluşan gürültü</a:t>
            </a:r>
            <a:endParaRPr lang="en-US" altLang="tr-TR"/>
          </a:p>
        </p:txBody>
      </p:sp>
    </p:spTree>
    <p:extLst>
      <p:ext uri="{BB962C8B-B14F-4D97-AF65-F5344CB8AC3E}">
        <p14:creationId xmlns:p14="http://schemas.microsoft.com/office/powerpoint/2010/main" val="62171215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Date Placeholder 3"/>
          <p:cNvSpPr>
            <a:spLocks noGrp="1"/>
          </p:cNvSpPr>
          <p:nvPr>
            <p:ph type="dt" sz="quarter" idx="10"/>
          </p:nvPr>
        </p:nvSpPr>
        <p:spPr>
          <a:noFill/>
        </p:spPr>
        <p:txBody>
          <a:bodyPr/>
          <a:lstStyle>
            <a:lvl1pPr>
              <a:spcBef>
                <a:spcPct val="20000"/>
              </a:spcBef>
              <a:buClr>
                <a:schemeClr val="tx1"/>
              </a:buClr>
              <a:buSzPct val="75000"/>
              <a:buFont typeface="Wingdings" pitchFamily="2" charset="2"/>
              <a:buChar char="l"/>
              <a:defRPr sz="2800">
                <a:solidFill>
                  <a:schemeClr val="tx1"/>
                </a:solidFill>
                <a:latin typeface="Arial" charset="0"/>
              </a:defRPr>
            </a:lvl1pPr>
            <a:lvl2pPr marL="742950" indent="-285750">
              <a:spcBef>
                <a:spcPct val="20000"/>
              </a:spcBef>
              <a:buClr>
                <a:schemeClr val="tx1"/>
              </a:buClr>
              <a:buSzPct val="75000"/>
              <a:buChar char="–"/>
              <a:defRPr sz="2400">
                <a:solidFill>
                  <a:schemeClr val="tx1"/>
                </a:solidFill>
                <a:latin typeface="Arial" charset="0"/>
              </a:defRPr>
            </a:lvl2pPr>
            <a:lvl3pPr marL="1143000" indent="-228600">
              <a:spcBef>
                <a:spcPct val="20000"/>
              </a:spcBef>
              <a:buClr>
                <a:schemeClr val="tx1"/>
              </a:buClr>
              <a:buSzPct val="75000"/>
              <a:buFont typeface="Wingdings" pitchFamily="2" charset="2"/>
              <a:buChar char="l"/>
              <a:defRPr sz="2000">
                <a:solidFill>
                  <a:schemeClr val="tx1"/>
                </a:solidFill>
                <a:latin typeface="Arial" charset="0"/>
              </a:defRPr>
            </a:lvl3pPr>
            <a:lvl4pPr marL="1600200" indent="-228600">
              <a:spcBef>
                <a:spcPct val="20000"/>
              </a:spcBef>
              <a:buClr>
                <a:schemeClr val="tx1"/>
              </a:buClr>
              <a:buSzPct val="80000"/>
              <a:buChar char="–"/>
              <a:defRPr>
                <a:solidFill>
                  <a:schemeClr val="tx1"/>
                </a:solidFill>
                <a:latin typeface="Arial" charset="0"/>
              </a:defRPr>
            </a:lvl4pPr>
            <a:lvl5pPr marL="2057400" indent="-228600">
              <a:spcBef>
                <a:spcPct val="20000"/>
              </a:spcBef>
              <a:buClr>
                <a:schemeClr val="tx1"/>
              </a:buClr>
              <a:buSzPct val="65000"/>
              <a:buFont typeface="Wingdings" pitchFamily="2" charset="2"/>
              <a:buChar char="l"/>
              <a:defRPr>
                <a:solidFill>
                  <a:schemeClr val="tx1"/>
                </a:solidFill>
                <a:latin typeface="Arial" charset="0"/>
              </a:defRPr>
            </a:lvl5pPr>
            <a:lvl6pPr marL="25146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6pPr>
            <a:lvl7pPr marL="29718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7pPr>
            <a:lvl8pPr marL="34290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8pPr>
            <a:lvl9pPr marL="38862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9pPr>
          </a:lstStyle>
          <a:p>
            <a:pPr>
              <a:spcBef>
                <a:spcPct val="0"/>
              </a:spcBef>
              <a:buClrTx/>
              <a:buSzTx/>
              <a:buFontTx/>
              <a:buNone/>
            </a:pPr>
            <a:fld id="{5CC1598A-9199-442A-A720-54B2494A94EF}" type="datetime1">
              <a:rPr lang="tr-TR" altLang="tr-TR" sz="1400"/>
              <a:pPr>
                <a:spcBef>
                  <a:spcPct val="0"/>
                </a:spcBef>
                <a:buClrTx/>
                <a:buSzTx/>
                <a:buFontTx/>
                <a:buNone/>
              </a:pPr>
              <a:t>2.12.2020</a:t>
            </a:fld>
            <a:endParaRPr lang="en-US" altLang="tr-TR" sz="1400"/>
          </a:p>
        </p:txBody>
      </p:sp>
      <p:sp>
        <p:nvSpPr>
          <p:cNvPr id="12291" name="Footer Placeholder 4"/>
          <p:cNvSpPr>
            <a:spLocks noGrp="1"/>
          </p:cNvSpPr>
          <p:nvPr>
            <p:ph type="ftr" sz="quarter" idx="11"/>
          </p:nvPr>
        </p:nvSpPr>
        <p:spPr>
          <a:noFill/>
        </p:spPr>
        <p:txBody>
          <a:bodyPr/>
          <a:lstStyle>
            <a:lvl1pPr>
              <a:spcBef>
                <a:spcPct val="20000"/>
              </a:spcBef>
              <a:buClr>
                <a:schemeClr val="tx1"/>
              </a:buClr>
              <a:buSzPct val="75000"/>
              <a:buFont typeface="Wingdings" pitchFamily="2" charset="2"/>
              <a:buChar char="l"/>
              <a:defRPr sz="2800">
                <a:solidFill>
                  <a:schemeClr val="tx1"/>
                </a:solidFill>
                <a:latin typeface="Arial" charset="0"/>
              </a:defRPr>
            </a:lvl1pPr>
            <a:lvl2pPr marL="742950" indent="-285750">
              <a:spcBef>
                <a:spcPct val="20000"/>
              </a:spcBef>
              <a:buClr>
                <a:schemeClr val="tx1"/>
              </a:buClr>
              <a:buSzPct val="75000"/>
              <a:buChar char="–"/>
              <a:defRPr sz="2400">
                <a:solidFill>
                  <a:schemeClr val="tx1"/>
                </a:solidFill>
                <a:latin typeface="Arial" charset="0"/>
              </a:defRPr>
            </a:lvl2pPr>
            <a:lvl3pPr marL="1143000" indent="-228600">
              <a:spcBef>
                <a:spcPct val="20000"/>
              </a:spcBef>
              <a:buClr>
                <a:schemeClr val="tx1"/>
              </a:buClr>
              <a:buSzPct val="75000"/>
              <a:buFont typeface="Wingdings" pitchFamily="2" charset="2"/>
              <a:buChar char="l"/>
              <a:defRPr sz="2000">
                <a:solidFill>
                  <a:schemeClr val="tx1"/>
                </a:solidFill>
                <a:latin typeface="Arial" charset="0"/>
              </a:defRPr>
            </a:lvl3pPr>
            <a:lvl4pPr marL="1600200" indent="-228600">
              <a:spcBef>
                <a:spcPct val="20000"/>
              </a:spcBef>
              <a:buClr>
                <a:schemeClr val="tx1"/>
              </a:buClr>
              <a:buSzPct val="80000"/>
              <a:buChar char="–"/>
              <a:defRPr>
                <a:solidFill>
                  <a:schemeClr val="tx1"/>
                </a:solidFill>
                <a:latin typeface="Arial" charset="0"/>
              </a:defRPr>
            </a:lvl4pPr>
            <a:lvl5pPr marL="2057400" indent="-228600">
              <a:spcBef>
                <a:spcPct val="20000"/>
              </a:spcBef>
              <a:buClr>
                <a:schemeClr val="tx1"/>
              </a:buClr>
              <a:buSzPct val="65000"/>
              <a:buFont typeface="Wingdings" pitchFamily="2" charset="2"/>
              <a:buChar char="l"/>
              <a:defRPr>
                <a:solidFill>
                  <a:schemeClr val="tx1"/>
                </a:solidFill>
                <a:latin typeface="Arial" charset="0"/>
              </a:defRPr>
            </a:lvl5pPr>
            <a:lvl6pPr marL="25146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6pPr>
            <a:lvl7pPr marL="29718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7pPr>
            <a:lvl8pPr marL="34290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8pPr>
            <a:lvl9pPr marL="38862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9pPr>
          </a:lstStyle>
          <a:p>
            <a:pPr>
              <a:spcBef>
                <a:spcPct val="0"/>
              </a:spcBef>
              <a:buClrTx/>
              <a:buSzTx/>
              <a:buFontTx/>
              <a:buNone/>
            </a:pPr>
            <a:r>
              <a:rPr lang="en-US" altLang="tr-TR" sz="1400"/>
              <a:t>07. Gürültü ve Vibrasyon</a:t>
            </a:r>
          </a:p>
        </p:txBody>
      </p:sp>
      <p:sp>
        <p:nvSpPr>
          <p:cNvPr id="12292" name="Slide Number Placeholder 5"/>
          <p:cNvSpPr>
            <a:spLocks noGrp="1"/>
          </p:cNvSpPr>
          <p:nvPr>
            <p:ph type="sldNum" sz="quarter" idx="12"/>
          </p:nvPr>
        </p:nvSpPr>
        <p:spPr>
          <a:noFill/>
        </p:spPr>
        <p:txBody>
          <a:bodyPr/>
          <a:lstStyle>
            <a:lvl1pPr>
              <a:spcBef>
                <a:spcPct val="20000"/>
              </a:spcBef>
              <a:buClr>
                <a:schemeClr val="tx1"/>
              </a:buClr>
              <a:buSzPct val="75000"/>
              <a:buFont typeface="Wingdings" pitchFamily="2" charset="2"/>
              <a:buChar char="l"/>
              <a:defRPr sz="2800">
                <a:solidFill>
                  <a:schemeClr val="tx1"/>
                </a:solidFill>
                <a:latin typeface="Arial" charset="0"/>
              </a:defRPr>
            </a:lvl1pPr>
            <a:lvl2pPr marL="742950" indent="-285750">
              <a:spcBef>
                <a:spcPct val="20000"/>
              </a:spcBef>
              <a:buClr>
                <a:schemeClr val="tx1"/>
              </a:buClr>
              <a:buSzPct val="75000"/>
              <a:buChar char="–"/>
              <a:defRPr sz="2400">
                <a:solidFill>
                  <a:schemeClr val="tx1"/>
                </a:solidFill>
                <a:latin typeface="Arial" charset="0"/>
              </a:defRPr>
            </a:lvl2pPr>
            <a:lvl3pPr marL="1143000" indent="-228600">
              <a:spcBef>
                <a:spcPct val="20000"/>
              </a:spcBef>
              <a:buClr>
                <a:schemeClr val="tx1"/>
              </a:buClr>
              <a:buSzPct val="75000"/>
              <a:buFont typeface="Wingdings" pitchFamily="2" charset="2"/>
              <a:buChar char="l"/>
              <a:defRPr sz="2000">
                <a:solidFill>
                  <a:schemeClr val="tx1"/>
                </a:solidFill>
                <a:latin typeface="Arial" charset="0"/>
              </a:defRPr>
            </a:lvl3pPr>
            <a:lvl4pPr marL="1600200" indent="-228600">
              <a:spcBef>
                <a:spcPct val="20000"/>
              </a:spcBef>
              <a:buClr>
                <a:schemeClr val="tx1"/>
              </a:buClr>
              <a:buSzPct val="80000"/>
              <a:buChar char="–"/>
              <a:defRPr>
                <a:solidFill>
                  <a:schemeClr val="tx1"/>
                </a:solidFill>
                <a:latin typeface="Arial" charset="0"/>
              </a:defRPr>
            </a:lvl4pPr>
            <a:lvl5pPr marL="2057400" indent="-228600">
              <a:spcBef>
                <a:spcPct val="20000"/>
              </a:spcBef>
              <a:buClr>
                <a:schemeClr val="tx1"/>
              </a:buClr>
              <a:buSzPct val="65000"/>
              <a:buFont typeface="Wingdings" pitchFamily="2" charset="2"/>
              <a:buChar char="l"/>
              <a:defRPr>
                <a:solidFill>
                  <a:schemeClr val="tx1"/>
                </a:solidFill>
                <a:latin typeface="Arial" charset="0"/>
              </a:defRPr>
            </a:lvl5pPr>
            <a:lvl6pPr marL="25146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6pPr>
            <a:lvl7pPr marL="29718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7pPr>
            <a:lvl8pPr marL="34290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8pPr>
            <a:lvl9pPr marL="38862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9pPr>
          </a:lstStyle>
          <a:p>
            <a:pPr>
              <a:spcBef>
                <a:spcPct val="0"/>
              </a:spcBef>
              <a:buClrTx/>
              <a:buSzTx/>
              <a:buFontTx/>
              <a:buNone/>
            </a:pPr>
            <a:fld id="{49200CF6-2E22-4E94-A46A-A3AB0B7D74D8}" type="slidenum">
              <a:rPr lang="en-US" altLang="tr-TR" sz="2600" smtClean="0">
                <a:solidFill>
                  <a:schemeClr val="bg1"/>
                </a:solidFill>
              </a:rPr>
              <a:pPr>
                <a:spcBef>
                  <a:spcPct val="0"/>
                </a:spcBef>
                <a:buClrTx/>
                <a:buSzTx/>
                <a:buFontTx/>
                <a:buNone/>
              </a:pPr>
              <a:t>47</a:t>
            </a:fld>
            <a:endParaRPr lang="en-US" altLang="tr-TR" sz="2600">
              <a:solidFill>
                <a:schemeClr val="bg1"/>
              </a:solidFill>
            </a:endParaRPr>
          </a:p>
        </p:txBody>
      </p:sp>
      <p:pic>
        <p:nvPicPr>
          <p:cNvPr id="122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625591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Date Placeholder 3"/>
          <p:cNvSpPr>
            <a:spLocks noGrp="1"/>
          </p:cNvSpPr>
          <p:nvPr>
            <p:ph type="dt" sz="quarter" idx="10"/>
          </p:nvPr>
        </p:nvSpPr>
        <p:spPr>
          <a:noFill/>
        </p:spPr>
        <p:txBody>
          <a:bodyPr/>
          <a:lstStyle>
            <a:lvl1pPr>
              <a:spcBef>
                <a:spcPct val="20000"/>
              </a:spcBef>
              <a:buClr>
                <a:schemeClr val="tx1"/>
              </a:buClr>
              <a:buSzPct val="75000"/>
              <a:buFont typeface="Wingdings" pitchFamily="2" charset="2"/>
              <a:buChar char="l"/>
              <a:defRPr sz="2800">
                <a:solidFill>
                  <a:schemeClr val="tx1"/>
                </a:solidFill>
                <a:latin typeface="Arial" charset="0"/>
              </a:defRPr>
            </a:lvl1pPr>
            <a:lvl2pPr marL="742950" indent="-285750">
              <a:spcBef>
                <a:spcPct val="20000"/>
              </a:spcBef>
              <a:buClr>
                <a:schemeClr val="tx1"/>
              </a:buClr>
              <a:buSzPct val="75000"/>
              <a:buChar char="–"/>
              <a:defRPr sz="2400">
                <a:solidFill>
                  <a:schemeClr val="tx1"/>
                </a:solidFill>
                <a:latin typeface="Arial" charset="0"/>
              </a:defRPr>
            </a:lvl2pPr>
            <a:lvl3pPr marL="1143000" indent="-228600">
              <a:spcBef>
                <a:spcPct val="20000"/>
              </a:spcBef>
              <a:buClr>
                <a:schemeClr val="tx1"/>
              </a:buClr>
              <a:buSzPct val="75000"/>
              <a:buFont typeface="Wingdings" pitchFamily="2" charset="2"/>
              <a:buChar char="l"/>
              <a:defRPr sz="2000">
                <a:solidFill>
                  <a:schemeClr val="tx1"/>
                </a:solidFill>
                <a:latin typeface="Arial" charset="0"/>
              </a:defRPr>
            </a:lvl3pPr>
            <a:lvl4pPr marL="1600200" indent="-228600">
              <a:spcBef>
                <a:spcPct val="20000"/>
              </a:spcBef>
              <a:buClr>
                <a:schemeClr val="tx1"/>
              </a:buClr>
              <a:buSzPct val="80000"/>
              <a:buChar char="–"/>
              <a:defRPr>
                <a:solidFill>
                  <a:schemeClr val="tx1"/>
                </a:solidFill>
                <a:latin typeface="Arial" charset="0"/>
              </a:defRPr>
            </a:lvl4pPr>
            <a:lvl5pPr marL="2057400" indent="-228600">
              <a:spcBef>
                <a:spcPct val="20000"/>
              </a:spcBef>
              <a:buClr>
                <a:schemeClr val="tx1"/>
              </a:buClr>
              <a:buSzPct val="65000"/>
              <a:buFont typeface="Wingdings" pitchFamily="2" charset="2"/>
              <a:buChar char="l"/>
              <a:defRPr>
                <a:solidFill>
                  <a:schemeClr val="tx1"/>
                </a:solidFill>
                <a:latin typeface="Arial" charset="0"/>
              </a:defRPr>
            </a:lvl5pPr>
            <a:lvl6pPr marL="25146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6pPr>
            <a:lvl7pPr marL="29718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7pPr>
            <a:lvl8pPr marL="34290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8pPr>
            <a:lvl9pPr marL="38862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9pPr>
          </a:lstStyle>
          <a:p>
            <a:pPr>
              <a:spcBef>
                <a:spcPct val="0"/>
              </a:spcBef>
              <a:buClrTx/>
              <a:buSzTx/>
              <a:buFontTx/>
              <a:buNone/>
            </a:pPr>
            <a:fld id="{787A27D1-A0E8-43AB-8189-153EB325438B}" type="datetime1">
              <a:rPr lang="tr-TR" altLang="tr-TR" sz="1400"/>
              <a:pPr>
                <a:spcBef>
                  <a:spcPct val="0"/>
                </a:spcBef>
                <a:buClrTx/>
                <a:buSzTx/>
                <a:buFontTx/>
                <a:buNone/>
              </a:pPr>
              <a:t>2.12.2020</a:t>
            </a:fld>
            <a:endParaRPr lang="en-US" altLang="tr-TR" sz="1400"/>
          </a:p>
        </p:txBody>
      </p:sp>
      <p:sp>
        <p:nvSpPr>
          <p:cNvPr id="13316" name="Slide Number Placeholder 5"/>
          <p:cNvSpPr>
            <a:spLocks noGrp="1"/>
          </p:cNvSpPr>
          <p:nvPr>
            <p:ph type="sldNum" sz="quarter" idx="12"/>
          </p:nvPr>
        </p:nvSpPr>
        <p:spPr>
          <a:noFill/>
        </p:spPr>
        <p:txBody>
          <a:bodyPr/>
          <a:lstStyle>
            <a:lvl1pPr>
              <a:spcBef>
                <a:spcPct val="20000"/>
              </a:spcBef>
              <a:buClr>
                <a:schemeClr val="tx1"/>
              </a:buClr>
              <a:buSzPct val="75000"/>
              <a:buFont typeface="Wingdings" pitchFamily="2" charset="2"/>
              <a:buChar char="l"/>
              <a:defRPr sz="2800">
                <a:solidFill>
                  <a:schemeClr val="tx1"/>
                </a:solidFill>
                <a:latin typeface="Arial" charset="0"/>
              </a:defRPr>
            </a:lvl1pPr>
            <a:lvl2pPr marL="742950" indent="-285750">
              <a:spcBef>
                <a:spcPct val="20000"/>
              </a:spcBef>
              <a:buClr>
                <a:schemeClr val="tx1"/>
              </a:buClr>
              <a:buSzPct val="75000"/>
              <a:buChar char="–"/>
              <a:defRPr sz="2400">
                <a:solidFill>
                  <a:schemeClr val="tx1"/>
                </a:solidFill>
                <a:latin typeface="Arial" charset="0"/>
              </a:defRPr>
            </a:lvl2pPr>
            <a:lvl3pPr marL="1143000" indent="-228600">
              <a:spcBef>
                <a:spcPct val="20000"/>
              </a:spcBef>
              <a:buClr>
                <a:schemeClr val="tx1"/>
              </a:buClr>
              <a:buSzPct val="75000"/>
              <a:buFont typeface="Wingdings" pitchFamily="2" charset="2"/>
              <a:buChar char="l"/>
              <a:defRPr sz="2000">
                <a:solidFill>
                  <a:schemeClr val="tx1"/>
                </a:solidFill>
                <a:latin typeface="Arial" charset="0"/>
              </a:defRPr>
            </a:lvl3pPr>
            <a:lvl4pPr marL="1600200" indent="-228600">
              <a:spcBef>
                <a:spcPct val="20000"/>
              </a:spcBef>
              <a:buClr>
                <a:schemeClr val="tx1"/>
              </a:buClr>
              <a:buSzPct val="80000"/>
              <a:buChar char="–"/>
              <a:defRPr>
                <a:solidFill>
                  <a:schemeClr val="tx1"/>
                </a:solidFill>
                <a:latin typeface="Arial" charset="0"/>
              </a:defRPr>
            </a:lvl4pPr>
            <a:lvl5pPr marL="2057400" indent="-228600">
              <a:spcBef>
                <a:spcPct val="20000"/>
              </a:spcBef>
              <a:buClr>
                <a:schemeClr val="tx1"/>
              </a:buClr>
              <a:buSzPct val="65000"/>
              <a:buFont typeface="Wingdings" pitchFamily="2" charset="2"/>
              <a:buChar char="l"/>
              <a:defRPr>
                <a:solidFill>
                  <a:schemeClr val="tx1"/>
                </a:solidFill>
                <a:latin typeface="Arial" charset="0"/>
              </a:defRPr>
            </a:lvl5pPr>
            <a:lvl6pPr marL="25146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6pPr>
            <a:lvl7pPr marL="29718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7pPr>
            <a:lvl8pPr marL="34290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8pPr>
            <a:lvl9pPr marL="38862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9pPr>
          </a:lstStyle>
          <a:p>
            <a:pPr>
              <a:spcBef>
                <a:spcPct val="0"/>
              </a:spcBef>
              <a:buClrTx/>
              <a:buSzTx/>
              <a:buFontTx/>
              <a:buNone/>
            </a:pPr>
            <a:fld id="{CA6DBFDE-2691-4A70-A577-CBFCD67CD968}" type="slidenum">
              <a:rPr lang="en-US" altLang="tr-TR" sz="2600" smtClean="0">
                <a:solidFill>
                  <a:schemeClr val="bg1"/>
                </a:solidFill>
              </a:rPr>
              <a:pPr>
                <a:spcBef>
                  <a:spcPct val="0"/>
                </a:spcBef>
                <a:buClrTx/>
                <a:buSzTx/>
                <a:buFontTx/>
                <a:buNone/>
              </a:pPr>
              <a:t>48</a:t>
            </a:fld>
            <a:endParaRPr lang="en-US" altLang="tr-TR" sz="2600">
              <a:solidFill>
                <a:schemeClr val="bg1"/>
              </a:solidFill>
            </a:endParaRPr>
          </a:p>
        </p:txBody>
      </p:sp>
      <p:sp>
        <p:nvSpPr>
          <p:cNvPr id="13317" name="AutoShape 2"/>
          <p:cNvSpPr>
            <a:spLocks noGrp="1" noChangeArrowheads="1"/>
          </p:cNvSpPr>
          <p:nvPr>
            <p:ph type="title"/>
          </p:nvPr>
        </p:nvSpPr>
        <p:spPr/>
        <p:txBody>
          <a:bodyPr/>
          <a:lstStyle/>
          <a:p>
            <a:pPr eaLnBrk="1" hangingPunct="1"/>
            <a:r>
              <a:rPr lang="tr-TR" altLang="tr-TR"/>
              <a:t>GÜRÜLTÜ KONTROLÜ</a:t>
            </a:r>
            <a:endParaRPr lang="en-US" altLang="tr-TR"/>
          </a:p>
        </p:txBody>
      </p:sp>
      <p:sp>
        <p:nvSpPr>
          <p:cNvPr id="335875" name="Rectangle 3"/>
          <p:cNvSpPr>
            <a:spLocks noGrp="1" noChangeArrowheads="1"/>
          </p:cNvSpPr>
          <p:nvPr>
            <p:ph type="body" idx="1"/>
          </p:nvPr>
        </p:nvSpPr>
        <p:spPr/>
        <p:txBody>
          <a:bodyPr/>
          <a:lstStyle/>
          <a:p>
            <a:pPr eaLnBrk="1" hangingPunct="1">
              <a:lnSpc>
                <a:spcPct val="80000"/>
              </a:lnSpc>
            </a:pPr>
            <a:r>
              <a:rPr lang="tr-TR" altLang="tr-TR" sz="2400"/>
              <a:t>DEĞERLENDİRME</a:t>
            </a:r>
          </a:p>
          <a:p>
            <a:pPr lvl="1" eaLnBrk="1" hangingPunct="1">
              <a:lnSpc>
                <a:spcPct val="80000"/>
              </a:lnSpc>
            </a:pPr>
            <a:r>
              <a:rPr lang="tr-TR" altLang="tr-TR" sz="2000"/>
              <a:t>Gürültüye neden olan risklerin değerlendirilmesi</a:t>
            </a:r>
          </a:p>
          <a:p>
            <a:pPr eaLnBrk="1" hangingPunct="1">
              <a:lnSpc>
                <a:spcPct val="80000"/>
              </a:lnSpc>
            </a:pPr>
            <a:r>
              <a:rPr lang="tr-TR" altLang="tr-TR" sz="2400"/>
              <a:t>GÜRÜLTÜNÜN ORTADAN KALDIRILMASI</a:t>
            </a:r>
          </a:p>
          <a:p>
            <a:pPr eaLnBrk="1" hangingPunct="1">
              <a:lnSpc>
                <a:spcPct val="80000"/>
              </a:lnSpc>
            </a:pPr>
            <a:r>
              <a:rPr lang="tr-TR" altLang="tr-TR" sz="2400"/>
              <a:t>KONTROL ETME</a:t>
            </a:r>
          </a:p>
          <a:p>
            <a:pPr lvl="1" eaLnBrk="1" hangingPunct="1">
              <a:lnSpc>
                <a:spcPct val="80000"/>
              </a:lnSpc>
            </a:pPr>
            <a:r>
              <a:rPr lang="tr-TR" altLang="tr-TR" sz="2000"/>
              <a:t>Gürültü kaynağında kontrol (gürültü emisyonlu makineler, ses emici malzemeler, bakım, vb.)</a:t>
            </a:r>
          </a:p>
          <a:p>
            <a:pPr lvl="1" eaLnBrk="1" hangingPunct="1">
              <a:lnSpc>
                <a:spcPct val="80000"/>
              </a:lnSpc>
            </a:pPr>
            <a:r>
              <a:rPr lang="tr-TR" altLang="tr-TR" sz="2000"/>
              <a:t>İş organizasyonunu içeren ortak önlemler (izolasyon, bariyerler, çalışma süresi, içi sayısı, vb.)</a:t>
            </a:r>
          </a:p>
          <a:p>
            <a:pPr lvl="1" eaLnBrk="1" hangingPunct="1">
              <a:lnSpc>
                <a:spcPct val="80000"/>
              </a:lnSpc>
            </a:pPr>
            <a:r>
              <a:rPr lang="tr-TR" altLang="tr-TR" sz="2000"/>
              <a:t>Kulak koruyucuları</a:t>
            </a:r>
          </a:p>
          <a:p>
            <a:pPr eaLnBrk="1" hangingPunct="1">
              <a:lnSpc>
                <a:spcPct val="80000"/>
              </a:lnSpc>
            </a:pPr>
            <a:r>
              <a:rPr lang="tr-TR" altLang="tr-TR" sz="2400"/>
              <a:t>GÖZDEN GEÇİRME</a:t>
            </a:r>
          </a:p>
          <a:p>
            <a:pPr lvl="1" eaLnBrk="1" hangingPunct="1">
              <a:lnSpc>
                <a:spcPct val="80000"/>
              </a:lnSpc>
            </a:pPr>
            <a:r>
              <a:rPr lang="tr-TR" altLang="tr-TR" sz="2000"/>
              <a:t>Eğitim</a:t>
            </a:r>
          </a:p>
          <a:p>
            <a:pPr lvl="1" eaLnBrk="1" hangingPunct="1">
              <a:lnSpc>
                <a:spcPct val="80000"/>
              </a:lnSpc>
            </a:pPr>
            <a:r>
              <a:rPr lang="tr-TR" altLang="tr-TR" sz="2000"/>
              <a:t>Sağlık gözetimi ve izleme</a:t>
            </a:r>
            <a:endParaRPr lang="en-US" altLang="tr-TR" sz="2000"/>
          </a:p>
        </p:txBody>
      </p:sp>
    </p:spTree>
    <p:extLst>
      <p:ext uri="{BB962C8B-B14F-4D97-AF65-F5344CB8AC3E}">
        <p14:creationId xmlns:p14="http://schemas.microsoft.com/office/powerpoint/2010/main" val="229995274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58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587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587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587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5875">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5875">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5875">
                                            <p:txEl>
                                              <p:pRg st="6" end="6"/>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5875">
                                            <p:txEl>
                                              <p:pRg st="7" end="7"/>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5875">
                                            <p:txEl>
                                              <p:pRg st="8" end="8"/>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587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5"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a:noFill/>
        </p:spPr>
        <p:txBody>
          <a:bodyPr/>
          <a:lstStyle>
            <a:lvl1pPr>
              <a:spcBef>
                <a:spcPct val="20000"/>
              </a:spcBef>
              <a:buClr>
                <a:schemeClr val="tx1"/>
              </a:buClr>
              <a:buSzPct val="75000"/>
              <a:buFont typeface="Wingdings" pitchFamily="2" charset="2"/>
              <a:buChar char="l"/>
              <a:defRPr sz="2800">
                <a:solidFill>
                  <a:schemeClr val="tx1"/>
                </a:solidFill>
                <a:latin typeface="Arial" charset="0"/>
              </a:defRPr>
            </a:lvl1pPr>
            <a:lvl2pPr marL="742950" indent="-285750">
              <a:spcBef>
                <a:spcPct val="20000"/>
              </a:spcBef>
              <a:buClr>
                <a:schemeClr val="tx1"/>
              </a:buClr>
              <a:buSzPct val="75000"/>
              <a:buChar char="–"/>
              <a:defRPr sz="2400">
                <a:solidFill>
                  <a:schemeClr val="tx1"/>
                </a:solidFill>
                <a:latin typeface="Arial" charset="0"/>
              </a:defRPr>
            </a:lvl2pPr>
            <a:lvl3pPr marL="1143000" indent="-228600">
              <a:spcBef>
                <a:spcPct val="20000"/>
              </a:spcBef>
              <a:buClr>
                <a:schemeClr val="tx1"/>
              </a:buClr>
              <a:buSzPct val="75000"/>
              <a:buFont typeface="Wingdings" pitchFamily="2" charset="2"/>
              <a:buChar char="l"/>
              <a:defRPr sz="2000">
                <a:solidFill>
                  <a:schemeClr val="tx1"/>
                </a:solidFill>
                <a:latin typeface="Arial" charset="0"/>
              </a:defRPr>
            </a:lvl3pPr>
            <a:lvl4pPr marL="1600200" indent="-228600">
              <a:spcBef>
                <a:spcPct val="20000"/>
              </a:spcBef>
              <a:buClr>
                <a:schemeClr val="tx1"/>
              </a:buClr>
              <a:buSzPct val="80000"/>
              <a:buChar char="–"/>
              <a:defRPr>
                <a:solidFill>
                  <a:schemeClr val="tx1"/>
                </a:solidFill>
                <a:latin typeface="Arial" charset="0"/>
              </a:defRPr>
            </a:lvl4pPr>
            <a:lvl5pPr marL="2057400" indent="-228600">
              <a:spcBef>
                <a:spcPct val="20000"/>
              </a:spcBef>
              <a:buClr>
                <a:schemeClr val="tx1"/>
              </a:buClr>
              <a:buSzPct val="65000"/>
              <a:buFont typeface="Wingdings" pitchFamily="2" charset="2"/>
              <a:buChar char="l"/>
              <a:defRPr>
                <a:solidFill>
                  <a:schemeClr val="tx1"/>
                </a:solidFill>
                <a:latin typeface="Arial" charset="0"/>
              </a:defRPr>
            </a:lvl5pPr>
            <a:lvl6pPr marL="25146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6pPr>
            <a:lvl7pPr marL="29718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7pPr>
            <a:lvl8pPr marL="34290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8pPr>
            <a:lvl9pPr marL="38862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9pPr>
          </a:lstStyle>
          <a:p>
            <a:pPr>
              <a:spcBef>
                <a:spcPct val="0"/>
              </a:spcBef>
              <a:buClrTx/>
              <a:buSzTx/>
              <a:buFontTx/>
              <a:buNone/>
            </a:pPr>
            <a:fld id="{B06F50B1-8ADF-4509-BE8B-08DA0D47E197}" type="datetime1">
              <a:rPr lang="tr-TR" altLang="tr-TR" sz="1400"/>
              <a:pPr>
                <a:spcBef>
                  <a:spcPct val="0"/>
                </a:spcBef>
                <a:buClrTx/>
                <a:buSzTx/>
                <a:buFontTx/>
                <a:buNone/>
              </a:pPr>
              <a:t>2.12.2020</a:t>
            </a:fld>
            <a:endParaRPr lang="en-US" altLang="tr-TR" sz="1400"/>
          </a:p>
        </p:txBody>
      </p:sp>
      <p:sp>
        <p:nvSpPr>
          <p:cNvPr id="24580" name="Slide Number Placeholder 5"/>
          <p:cNvSpPr>
            <a:spLocks noGrp="1"/>
          </p:cNvSpPr>
          <p:nvPr>
            <p:ph type="sldNum" sz="quarter" idx="12"/>
          </p:nvPr>
        </p:nvSpPr>
        <p:spPr>
          <a:noFill/>
        </p:spPr>
        <p:txBody>
          <a:bodyPr/>
          <a:lstStyle>
            <a:lvl1pPr>
              <a:spcBef>
                <a:spcPct val="20000"/>
              </a:spcBef>
              <a:buClr>
                <a:schemeClr val="tx1"/>
              </a:buClr>
              <a:buSzPct val="75000"/>
              <a:buFont typeface="Wingdings" pitchFamily="2" charset="2"/>
              <a:buChar char="l"/>
              <a:defRPr sz="2800">
                <a:solidFill>
                  <a:schemeClr val="tx1"/>
                </a:solidFill>
                <a:latin typeface="Arial" charset="0"/>
              </a:defRPr>
            </a:lvl1pPr>
            <a:lvl2pPr marL="742950" indent="-285750">
              <a:spcBef>
                <a:spcPct val="20000"/>
              </a:spcBef>
              <a:buClr>
                <a:schemeClr val="tx1"/>
              </a:buClr>
              <a:buSzPct val="75000"/>
              <a:buChar char="–"/>
              <a:defRPr sz="2400">
                <a:solidFill>
                  <a:schemeClr val="tx1"/>
                </a:solidFill>
                <a:latin typeface="Arial" charset="0"/>
              </a:defRPr>
            </a:lvl2pPr>
            <a:lvl3pPr marL="1143000" indent="-228600">
              <a:spcBef>
                <a:spcPct val="20000"/>
              </a:spcBef>
              <a:buClr>
                <a:schemeClr val="tx1"/>
              </a:buClr>
              <a:buSzPct val="75000"/>
              <a:buFont typeface="Wingdings" pitchFamily="2" charset="2"/>
              <a:buChar char="l"/>
              <a:defRPr sz="2000">
                <a:solidFill>
                  <a:schemeClr val="tx1"/>
                </a:solidFill>
                <a:latin typeface="Arial" charset="0"/>
              </a:defRPr>
            </a:lvl3pPr>
            <a:lvl4pPr marL="1600200" indent="-228600">
              <a:spcBef>
                <a:spcPct val="20000"/>
              </a:spcBef>
              <a:buClr>
                <a:schemeClr val="tx1"/>
              </a:buClr>
              <a:buSzPct val="80000"/>
              <a:buChar char="–"/>
              <a:defRPr>
                <a:solidFill>
                  <a:schemeClr val="tx1"/>
                </a:solidFill>
                <a:latin typeface="Arial" charset="0"/>
              </a:defRPr>
            </a:lvl4pPr>
            <a:lvl5pPr marL="2057400" indent="-228600">
              <a:spcBef>
                <a:spcPct val="20000"/>
              </a:spcBef>
              <a:buClr>
                <a:schemeClr val="tx1"/>
              </a:buClr>
              <a:buSzPct val="65000"/>
              <a:buFont typeface="Wingdings" pitchFamily="2" charset="2"/>
              <a:buChar char="l"/>
              <a:defRPr>
                <a:solidFill>
                  <a:schemeClr val="tx1"/>
                </a:solidFill>
                <a:latin typeface="Arial" charset="0"/>
              </a:defRPr>
            </a:lvl5pPr>
            <a:lvl6pPr marL="25146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6pPr>
            <a:lvl7pPr marL="29718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7pPr>
            <a:lvl8pPr marL="34290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8pPr>
            <a:lvl9pPr marL="38862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9pPr>
          </a:lstStyle>
          <a:p>
            <a:pPr>
              <a:spcBef>
                <a:spcPct val="0"/>
              </a:spcBef>
              <a:buClrTx/>
              <a:buSzTx/>
              <a:buFontTx/>
              <a:buNone/>
            </a:pPr>
            <a:fld id="{A6BACA85-DEF3-4E40-A183-73F6D8FCCCD1}" type="slidenum">
              <a:rPr lang="en-US" altLang="tr-TR" sz="2600" smtClean="0">
                <a:solidFill>
                  <a:schemeClr val="bg1"/>
                </a:solidFill>
              </a:rPr>
              <a:pPr>
                <a:spcBef>
                  <a:spcPct val="0"/>
                </a:spcBef>
                <a:buClrTx/>
                <a:buSzTx/>
                <a:buFontTx/>
                <a:buNone/>
              </a:pPr>
              <a:t>49</a:t>
            </a:fld>
            <a:endParaRPr lang="en-US" altLang="tr-TR" sz="2600">
              <a:solidFill>
                <a:schemeClr val="bg1"/>
              </a:solidFill>
            </a:endParaRPr>
          </a:p>
        </p:txBody>
      </p:sp>
      <p:sp>
        <p:nvSpPr>
          <p:cNvPr id="24581" name="Text Box 3"/>
          <p:cNvSpPr txBox="1">
            <a:spLocks noChangeArrowheads="1"/>
          </p:cNvSpPr>
          <p:nvPr/>
        </p:nvSpPr>
        <p:spPr bwMode="auto">
          <a:xfrm>
            <a:off x="1547813" y="1125538"/>
            <a:ext cx="56896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SzPct val="75000"/>
              <a:buFont typeface="Wingdings" pitchFamily="2" charset="2"/>
              <a:buChar char="l"/>
              <a:defRPr sz="2800">
                <a:solidFill>
                  <a:schemeClr val="tx1"/>
                </a:solidFill>
                <a:latin typeface="Arial" charset="0"/>
              </a:defRPr>
            </a:lvl1pPr>
            <a:lvl2pPr marL="742950" indent="-285750">
              <a:spcBef>
                <a:spcPct val="20000"/>
              </a:spcBef>
              <a:buClr>
                <a:schemeClr val="tx1"/>
              </a:buClr>
              <a:buSzPct val="75000"/>
              <a:buChar char="–"/>
              <a:defRPr sz="2400">
                <a:solidFill>
                  <a:schemeClr val="tx1"/>
                </a:solidFill>
                <a:latin typeface="Arial" charset="0"/>
              </a:defRPr>
            </a:lvl2pPr>
            <a:lvl3pPr marL="1143000" indent="-228600">
              <a:spcBef>
                <a:spcPct val="20000"/>
              </a:spcBef>
              <a:buClr>
                <a:schemeClr val="tx1"/>
              </a:buClr>
              <a:buSzPct val="75000"/>
              <a:buFont typeface="Wingdings" pitchFamily="2" charset="2"/>
              <a:buChar char="l"/>
              <a:defRPr sz="2000">
                <a:solidFill>
                  <a:schemeClr val="tx1"/>
                </a:solidFill>
                <a:latin typeface="Arial" charset="0"/>
              </a:defRPr>
            </a:lvl3pPr>
            <a:lvl4pPr marL="1600200" indent="-228600">
              <a:spcBef>
                <a:spcPct val="20000"/>
              </a:spcBef>
              <a:buClr>
                <a:schemeClr val="tx1"/>
              </a:buClr>
              <a:buSzPct val="80000"/>
              <a:buChar char="–"/>
              <a:defRPr>
                <a:solidFill>
                  <a:schemeClr val="tx1"/>
                </a:solidFill>
                <a:latin typeface="Arial" charset="0"/>
              </a:defRPr>
            </a:lvl4pPr>
            <a:lvl5pPr marL="2057400" indent="-228600">
              <a:spcBef>
                <a:spcPct val="20000"/>
              </a:spcBef>
              <a:buClr>
                <a:schemeClr val="tx1"/>
              </a:buClr>
              <a:buSzPct val="65000"/>
              <a:buFont typeface="Wingdings" pitchFamily="2" charset="2"/>
              <a:buChar char="l"/>
              <a:defRPr>
                <a:solidFill>
                  <a:schemeClr val="tx1"/>
                </a:solidFill>
                <a:latin typeface="Arial" charset="0"/>
              </a:defRPr>
            </a:lvl5pPr>
            <a:lvl6pPr marL="25146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6pPr>
            <a:lvl7pPr marL="29718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7pPr>
            <a:lvl8pPr marL="34290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8pPr>
            <a:lvl9pPr marL="38862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9pPr>
          </a:lstStyle>
          <a:p>
            <a:pPr>
              <a:spcBef>
                <a:spcPct val="50000"/>
              </a:spcBef>
              <a:buClrTx/>
              <a:buSzTx/>
              <a:buFontTx/>
              <a:buNone/>
            </a:pPr>
            <a:r>
              <a:rPr lang="tr-TR" altLang="tr-TR" sz="1600">
                <a:latin typeface="Verdana" pitchFamily="34" charset="0"/>
              </a:rPr>
              <a:t>Seyyar perdelerle kapatılmış güç kaynağı 98 db (A)’dan 90 db(A) ya düşürülmüş, 1m’de</a:t>
            </a:r>
            <a:endParaRPr lang="en-US" altLang="tr-TR" sz="1600">
              <a:latin typeface="Verdana" pitchFamily="34" charset="0"/>
            </a:endParaRPr>
          </a:p>
        </p:txBody>
      </p:sp>
      <p:pic>
        <p:nvPicPr>
          <p:cNvPr id="2458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382838"/>
            <a:ext cx="5976937" cy="408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59389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2408A73D-8ACF-4746-904C-59FBAF40D240}" type="datetime1">
              <a:rPr lang="tr-TR" smtClean="0"/>
              <a:pPr/>
              <a:t>2.12.2020</a:t>
            </a:fld>
            <a:endParaRPr lang="en-US"/>
          </a:p>
        </p:txBody>
      </p:sp>
      <p:sp>
        <p:nvSpPr>
          <p:cNvPr id="156675" name="Footer Placeholder 4"/>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a:t>İnşaat İş Güvenliği</a:t>
            </a:r>
          </a:p>
        </p:txBody>
      </p:sp>
      <p:sp>
        <p:nvSpPr>
          <p:cNvPr id="156676"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906961DF-2806-4E6B-83D5-D7A003D2D350}" type="slidenum">
              <a:rPr lang="en-US" smtClean="0"/>
              <a:pPr/>
              <a:t>5</a:t>
            </a:fld>
            <a:endParaRPr lang="en-US"/>
          </a:p>
        </p:txBody>
      </p:sp>
      <p:sp>
        <p:nvSpPr>
          <p:cNvPr id="156682" name="Rectangle 10"/>
          <p:cNvSpPr>
            <a:spLocks noGrp="1"/>
          </p:cNvSpPr>
          <p:nvPr>
            <p:ph type="title" idx="4294967295"/>
          </p:nvPr>
        </p:nvSpPr>
        <p:spPr bwMode="auto">
          <a:noFill/>
        </p:spPr>
        <p:txBody>
          <a:bodyPr wrap="square" lIns="91440" tIns="45720" rIns="91440" bIns="45720" numCol="1" anchorCtr="0" compatLnSpc="1">
            <a:prstTxWarp prst="textNoShape">
              <a:avLst/>
            </a:prstTxWarp>
          </a:bodyPr>
          <a:lstStyle/>
          <a:p>
            <a:r>
              <a:rPr lang="tr-TR">
                <a:effectLst/>
              </a:rPr>
              <a:t>Kullanım Yasakları</a:t>
            </a:r>
            <a:endParaRPr lang="en-US">
              <a:effectLst/>
            </a:endParaRPr>
          </a:p>
        </p:txBody>
      </p:sp>
      <p:sp>
        <p:nvSpPr>
          <p:cNvPr id="156678" name="Rectangle 3"/>
          <p:cNvSpPr>
            <a:spLocks noGrp="1" noChangeArrowheads="1"/>
          </p:cNvSpPr>
          <p:nvPr>
            <p:ph type="body" idx="1"/>
          </p:nvPr>
        </p:nvSpPr>
        <p:spPr/>
        <p:txBody>
          <a:bodyPr/>
          <a:lstStyle/>
          <a:p>
            <a:pPr eaLnBrk="1" hangingPunct="1">
              <a:lnSpc>
                <a:spcPct val="90000"/>
              </a:lnSpc>
            </a:pPr>
            <a:r>
              <a:rPr lang="tr-TR" sz="2400"/>
              <a:t>Asbestin püskürtülerek (sprey) kullanılması ve asbest içeren, yoğunluğu 1 gr/cm</a:t>
            </a:r>
            <a:r>
              <a:rPr lang="tr-TR" sz="2400" baseline="30000"/>
              <a:t>3</a:t>
            </a:r>
            <a:r>
              <a:rPr lang="tr-TR" sz="2400"/>
              <a:t>’den az olan, yalıtım veya ses yalıtımı malzemesi ile çalışılması yasaktır.</a:t>
            </a:r>
          </a:p>
          <a:p>
            <a:pPr eaLnBrk="1" hangingPunct="1">
              <a:lnSpc>
                <a:spcPct val="90000"/>
              </a:lnSpc>
            </a:pPr>
            <a:r>
              <a:rPr lang="tr-TR" sz="2400"/>
              <a:t>Asbestin kullanılması ve pazarlanması ile ilgili yürürlükteki diğer mevzuata aykırı olmamak şartıyla; asbestin çıkarılması, asbest ürünlerinin veya asbest ilave edilmiş ürünlerin üretimi ve işlenmesi sırasında işçilerin asbest liflerine maruz kalabileceği işler yasaktır.</a:t>
            </a:r>
          </a:p>
          <a:p>
            <a:pPr eaLnBrk="1" hangingPunct="1">
              <a:lnSpc>
                <a:spcPct val="90000"/>
              </a:lnSpc>
            </a:pPr>
            <a:r>
              <a:rPr lang="tr-TR" sz="2400"/>
              <a:t>Ancak, asbest içeren malzemenin yıkımı, sökümü ve ayırma gibi işlemlerden kaynaklanan asbestli ürünlerin atılması için yapılan işler hariçtir.</a:t>
            </a:r>
          </a:p>
        </p:txBody>
      </p:sp>
    </p:spTree>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Date Placeholder 3"/>
          <p:cNvSpPr>
            <a:spLocks noGrp="1"/>
          </p:cNvSpPr>
          <p:nvPr>
            <p:ph type="dt" sz="quarter" idx="10"/>
          </p:nvPr>
        </p:nvSpPr>
        <p:spPr>
          <a:noFill/>
        </p:spPr>
        <p:txBody>
          <a:bodyPr/>
          <a:lstStyle>
            <a:lvl1pPr>
              <a:spcBef>
                <a:spcPct val="20000"/>
              </a:spcBef>
              <a:buClr>
                <a:schemeClr val="tx1"/>
              </a:buClr>
              <a:buSzPct val="75000"/>
              <a:buFont typeface="Wingdings" pitchFamily="2" charset="2"/>
              <a:buChar char="l"/>
              <a:defRPr sz="2800">
                <a:solidFill>
                  <a:schemeClr val="tx1"/>
                </a:solidFill>
                <a:latin typeface="Arial" charset="0"/>
              </a:defRPr>
            </a:lvl1pPr>
            <a:lvl2pPr marL="742950" indent="-285750">
              <a:spcBef>
                <a:spcPct val="20000"/>
              </a:spcBef>
              <a:buClr>
                <a:schemeClr val="tx1"/>
              </a:buClr>
              <a:buSzPct val="75000"/>
              <a:buChar char="–"/>
              <a:defRPr sz="2400">
                <a:solidFill>
                  <a:schemeClr val="tx1"/>
                </a:solidFill>
                <a:latin typeface="Arial" charset="0"/>
              </a:defRPr>
            </a:lvl2pPr>
            <a:lvl3pPr marL="1143000" indent="-228600">
              <a:spcBef>
                <a:spcPct val="20000"/>
              </a:spcBef>
              <a:buClr>
                <a:schemeClr val="tx1"/>
              </a:buClr>
              <a:buSzPct val="75000"/>
              <a:buFont typeface="Wingdings" pitchFamily="2" charset="2"/>
              <a:buChar char="l"/>
              <a:defRPr sz="2000">
                <a:solidFill>
                  <a:schemeClr val="tx1"/>
                </a:solidFill>
                <a:latin typeface="Arial" charset="0"/>
              </a:defRPr>
            </a:lvl3pPr>
            <a:lvl4pPr marL="1600200" indent="-228600">
              <a:spcBef>
                <a:spcPct val="20000"/>
              </a:spcBef>
              <a:buClr>
                <a:schemeClr val="tx1"/>
              </a:buClr>
              <a:buSzPct val="80000"/>
              <a:buChar char="–"/>
              <a:defRPr>
                <a:solidFill>
                  <a:schemeClr val="tx1"/>
                </a:solidFill>
                <a:latin typeface="Arial" charset="0"/>
              </a:defRPr>
            </a:lvl4pPr>
            <a:lvl5pPr marL="2057400" indent="-228600">
              <a:spcBef>
                <a:spcPct val="20000"/>
              </a:spcBef>
              <a:buClr>
                <a:schemeClr val="tx1"/>
              </a:buClr>
              <a:buSzPct val="65000"/>
              <a:buFont typeface="Wingdings" pitchFamily="2" charset="2"/>
              <a:buChar char="l"/>
              <a:defRPr>
                <a:solidFill>
                  <a:schemeClr val="tx1"/>
                </a:solidFill>
                <a:latin typeface="Arial" charset="0"/>
              </a:defRPr>
            </a:lvl5pPr>
            <a:lvl6pPr marL="25146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6pPr>
            <a:lvl7pPr marL="29718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7pPr>
            <a:lvl8pPr marL="34290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8pPr>
            <a:lvl9pPr marL="38862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9pPr>
          </a:lstStyle>
          <a:p>
            <a:pPr>
              <a:spcBef>
                <a:spcPct val="0"/>
              </a:spcBef>
              <a:buClrTx/>
              <a:buSzTx/>
              <a:buFontTx/>
              <a:buNone/>
            </a:pPr>
            <a:fld id="{4C603E7F-AD3D-4F69-9BDC-9948D44A3398}" type="datetime1">
              <a:rPr lang="tr-TR" altLang="tr-TR" sz="1400"/>
              <a:pPr>
                <a:spcBef>
                  <a:spcPct val="0"/>
                </a:spcBef>
                <a:buClrTx/>
                <a:buSzTx/>
                <a:buFontTx/>
                <a:buNone/>
              </a:pPr>
              <a:t>2.12.2020</a:t>
            </a:fld>
            <a:endParaRPr lang="en-US" altLang="tr-TR" sz="1400"/>
          </a:p>
        </p:txBody>
      </p:sp>
      <p:sp>
        <p:nvSpPr>
          <p:cNvPr id="25604" name="Slide Number Placeholder 5"/>
          <p:cNvSpPr>
            <a:spLocks noGrp="1"/>
          </p:cNvSpPr>
          <p:nvPr>
            <p:ph type="sldNum" sz="quarter" idx="12"/>
          </p:nvPr>
        </p:nvSpPr>
        <p:spPr>
          <a:noFill/>
        </p:spPr>
        <p:txBody>
          <a:bodyPr/>
          <a:lstStyle>
            <a:lvl1pPr>
              <a:spcBef>
                <a:spcPct val="20000"/>
              </a:spcBef>
              <a:buClr>
                <a:schemeClr val="tx1"/>
              </a:buClr>
              <a:buSzPct val="75000"/>
              <a:buFont typeface="Wingdings" pitchFamily="2" charset="2"/>
              <a:buChar char="l"/>
              <a:defRPr sz="2800">
                <a:solidFill>
                  <a:schemeClr val="tx1"/>
                </a:solidFill>
                <a:latin typeface="Arial" charset="0"/>
              </a:defRPr>
            </a:lvl1pPr>
            <a:lvl2pPr marL="742950" indent="-285750">
              <a:spcBef>
                <a:spcPct val="20000"/>
              </a:spcBef>
              <a:buClr>
                <a:schemeClr val="tx1"/>
              </a:buClr>
              <a:buSzPct val="75000"/>
              <a:buChar char="–"/>
              <a:defRPr sz="2400">
                <a:solidFill>
                  <a:schemeClr val="tx1"/>
                </a:solidFill>
                <a:latin typeface="Arial" charset="0"/>
              </a:defRPr>
            </a:lvl2pPr>
            <a:lvl3pPr marL="1143000" indent="-228600">
              <a:spcBef>
                <a:spcPct val="20000"/>
              </a:spcBef>
              <a:buClr>
                <a:schemeClr val="tx1"/>
              </a:buClr>
              <a:buSzPct val="75000"/>
              <a:buFont typeface="Wingdings" pitchFamily="2" charset="2"/>
              <a:buChar char="l"/>
              <a:defRPr sz="2000">
                <a:solidFill>
                  <a:schemeClr val="tx1"/>
                </a:solidFill>
                <a:latin typeface="Arial" charset="0"/>
              </a:defRPr>
            </a:lvl3pPr>
            <a:lvl4pPr marL="1600200" indent="-228600">
              <a:spcBef>
                <a:spcPct val="20000"/>
              </a:spcBef>
              <a:buClr>
                <a:schemeClr val="tx1"/>
              </a:buClr>
              <a:buSzPct val="80000"/>
              <a:buChar char="–"/>
              <a:defRPr>
                <a:solidFill>
                  <a:schemeClr val="tx1"/>
                </a:solidFill>
                <a:latin typeface="Arial" charset="0"/>
              </a:defRPr>
            </a:lvl4pPr>
            <a:lvl5pPr marL="2057400" indent="-228600">
              <a:spcBef>
                <a:spcPct val="20000"/>
              </a:spcBef>
              <a:buClr>
                <a:schemeClr val="tx1"/>
              </a:buClr>
              <a:buSzPct val="65000"/>
              <a:buFont typeface="Wingdings" pitchFamily="2" charset="2"/>
              <a:buChar char="l"/>
              <a:defRPr>
                <a:solidFill>
                  <a:schemeClr val="tx1"/>
                </a:solidFill>
                <a:latin typeface="Arial" charset="0"/>
              </a:defRPr>
            </a:lvl5pPr>
            <a:lvl6pPr marL="25146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6pPr>
            <a:lvl7pPr marL="29718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7pPr>
            <a:lvl8pPr marL="34290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8pPr>
            <a:lvl9pPr marL="38862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9pPr>
          </a:lstStyle>
          <a:p>
            <a:pPr>
              <a:spcBef>
                <a:spcPct val="0"/>
              </a:spcBef>
              <a:buClrTx/>
              <a:buSzTx/>
              <a:buFontTx/>
              <a:buNone/>
            </a:pPr>
            <a:fld id="{C3C928E4-7832-4FAF-AB60-2F0A09F31AE4}" type="slidenum">
              <a:rPr lang="en-US" altLang="tr-TR" sz="2600" smtClean="0">
                <a:solidFill>
                  <a:schemeClr val="bg1"/>
                </a:solidFill>
              </a:rPr>
              <a:pPr>
                <a:spcBef>
                  <a:spcPct val="0"/>
                </a:spcBef>
                <a:buClrTx/>
                <a:buSzTx/>
                <a:buFontTx/>
                <a:buNone/>
              </a:pPr>
              <a:t>50</a:t>
            </a:fld>
            <a:endParaRPr lang="en-US" altLang="tr-TR" sz="2600">
              <a:solidFill>
                <a:schemeClr val="bg1"/>
              </a:solidFill>
            </a:endParaRPr>
          </a:p>
        </p:txBody>
      </p:sp>
      <p:pic>
        <p:nvPicPr>
          <p:cNvPr id="2560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2349500"/>
            <a:ext cx="5867400" cy="412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6" name="Text Box 4"/>
          <p:cNvSpPr txBox="1">
            <a:spLocks noChangeArrowheads="1"/>
          </p:cNvSpPr>
          <p:nvPr/>
        </p:nvSpPr>
        <p:spPr bwMode="auto">
          <a:xfrm>
            <a:off x="1619250" y="1125538"/>
            <a:ext cx="5562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SzPct val="75000"/>
              <a:buFont typeface="Wingdings" pitchFamily="2" charset="2"/>
              <a:buChar char="l"/>
              <a:defRPr sz="2800">
                <a:solidFill>
                  <a:schemeClr val="tx1"/>
                </a:solidFill>
                <a:latin typeface="Arial" charset="0"/>
              </a:defRPr>
            </a:lvl1pPr>
            <a:lvl2pPr marL="742950" indent="-285750">
              <a:spcBef>
                <a:spcPct val="20000"/>
              </a:spcBef>
              <a:buClr>
                <a:schemeClr val="tx1"/>
              </a:buClr>
              <a:buSzPct val="75000"/>
              <a:buChar char="–"/>
              <a:defRPr sz="2400">
                <a:solidFill>
                  <a:schemeClr val="tx1"/>
                </a:solidFill>
                <a:latin typeface="Arial" charset="0"/>
              </a:defRPr>
            </a:lvl2pPr>
            <a:lvl3pPr marL="1143000" indent="-228600">
              <a:spcBef>
                <a:spcPct val="20000"/>
              </a:spcBef>
              <a:buClr>
                <a:schemeClr val="tx1"/>
              </a:buClr>
              <a:buSzPct val="75000"/>
              <a:buFont typeface="Wingdings" pitchFamily="2" charset="2"/>
              <a:buChar char="l"/>
              <a:defRPr sz="2000">
                <a:solidFill>
                  <a:schemeClr val="tx1"/>
                </a:solidFill>
                <a:latin typeface="Arial" charset="0"/>
              </a:defRPr>
            </a:lvl3pPr>
            <a:lvl4pPr marL="1600200" indent="-228600">
              <a:spcBef>
                <a:spcPct val="20000"/>
              </a:spcBef>
              <a:buClr>
                <a:schemeClr val="tx1"/>
              </a:buClr>
              <a:buSzPct val="80000"/>
              <a:buChar char="–"/>
              <a:defRPr>
                <a:solidFill>
                  <a:schemeClr val="tx1"/>
                </a:solidFill>
                <a:latin typeface="Arial" charset="0"/>
              </a:defRPr>
            </a:lvl4pPr>
            <a:lvl5pPr marL="2057400" indent="-228600">
              <a:spcBef>
                <a:spcPct val="20000"/>
              </a:spcBef>
              <a:buClr>
                <a:schemeClr val="tx1"/>
              </a:buClr>
              <a:buSzPct val="65000"/>
              <a:buFont typeface="Wingdings" pitchFamily="2" charset="2"/>
              <a:buChar char="l"/>
              <a:defRPr>
                <a:solidFill>
                  <a:schemeClr val="tx1"/>
                </a:solidFill>
                <a:latin typeface="Arial" charset="0"/>
              </a:defRPr>
            </a:lvl5pPr>
            <a:lvl6pPr marL="25146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6pPr>
            <a:lvl7pPr marL="29718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7pPr>
            <a:lvl8pPr marL="34290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8pPr>
            <a:lvl9pPr marL="38862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9pPr>
          </a:lstStyle>
          <a:p>
            <a:pPr>
              <a:spcBef>
                <a:spcPct val="50000"/>
              </a:spcBef>
              <a:buClrTx/>
              <a:buSzTx/>
              <a:buFontTx/>
              <a:buNone/>
            </a:pPr>
            <a:r>
              <a:rPr lang="tr-TR" altLang="tr-TR" sz="1800">
                <a:latin typeface="Verdana" pitchFamily="34" charset="0"/>
              </a:rPr>
              <a:t>Susturuculu jeneratör örneği 76 db(A), 1m’de</a:t>
            </a:r>
            <a:endParaRPr lang="en-US" altLang="tr-TR" sz="1800">
              <a:latin typeface="Verdana" pitchFamily="34" charset="0"/>
            </a:endParaRPr>
          </a:p>
        </p:txBody>
      </p:sp>
    </p:spTree>
    <p:extLst>
      <p:ext uri="{BB962C8B-B14F-4D97-AF65-F5344CB8AC3E}">
        <p14:creationId xmlns:p14="http://schemas.microsoft.com/office/powerpoint/2010/main" val="376463192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Date Placeholder 3"/>
          <p:cNvSpPr>
            <a:spLocks noGrp="1"/>
          </p:cNvSpPr>
          <p:nvPr>
            <p:ph type="dt" sz="quarter" idx="10"/>
          </p:nvPr>
        </p:nvSpPr>
        <p:spPr>
          <a:noFill/>
        </p:spPr>
        <p:txBody>
          <a:bodyPr/>
          <a:lstStyle>
            <a:lvl1pPr>
              <a:spcBef>
                <a:spcPct val="20000"/>
              </a:spcBef>
              <a:buClr>
                <a:schemeClr val="tx1"/>
              </a:buClr>
              <a:buSzPct val="75000"/>
              <a:buFont typeface="Wingdings" pitchFamily="2" charset="2"/>
              <a:buChar char="l"/>
              <a:defRPr sz="2800">
                <a:solidFill>
                  <a:schemeClr val="tx1"/>
                </a:solidFill>
                <a:latin typeface="Arial" charset="0"/>
              </a:defRPr>
            </a:lvl1pPr>
            <a:lvl2pPr marL="742950" indent="-285750">
              <a:spcBef>
                <a:spcPct val="20000"/>
              </a:spcBef>
              <a:buClr>
                <a:schemeClr val="tx1"/>
              </a:buClr>
              <a:buSzPct val="75000"/>
              <a:buChar char="–"/>
              <a:defRPr sz="2400">
                <a:solidFill>
                  <a:schemeClr val="tx1"/>
                </a:solidFill>
                <a:latin typeface="Arial" charset="0"/>
              </a:defRPr>
            </a:lvl2pPr>
            <a:lvl3pPr marL="1143000" indent="-228600">
              <a:spcBef>
                <a:spcPct val="20000"/>
              </a:spcBef>
              <a:buClr>
                <a:schemeClr val="tx1"/>
              </a:buClr>
              <a:buSzPct val="75000"/>
              <a:buFont typeface="Wingdings" pitchFamily="2" charset="2"/>
              <a:buChar char="l"/>
              <a:defRPr sz="2000">
                <a:solidFill>
                  <a:schemeClr val="tx1"/>
                </a:solidFill>
                <a:latin typeface="Arial" charset="0"/>
              </a:defRPr>
            </a:lvl3pPr>
            <a:lvl4pPr marL="1600200" indent="-228600">
              <a:spcBef>
                <a:spcPct val="20000"/>
              </a:spcBef>
              <a:buClr>
                <a:schemeClr val="tx1"/>
              </a:buClr>
              <a:buSzPct val="80000"/>
              <a:buChar char="–"/>
              <a:defRPr>
                <a:solidFill>
                  <a:schemeClr val="tx1"/>
                </a:solidFill>
                <a:latin typeface="Arial" charset="0"/>
              </a:defRPr>
            </a:lvl4pPr>
            <a:lvl5pPr marL="2057400" indent="-228600">
              <a:spcBef>
                <a:spcPct val="20000"/>
              </a:spcBef>
              <a:buClr>
                <a:schemeClr val="tx1"/>
              </a:buClr>
              <a:buSzPct val="65000"/>
              <a:buFont typeface="Wingdings" pitchFamily="2" charset="2"/>
              <a:buChar char="l"/>
              <a:defRPr>
                <a:solidFill>
                  <a:schemeClr val="tx1"/>
                </a:solidFill>
                <a:latin typeface="Arial" charset="0"/>
              </a:defRPr>
            </a:lvl5pPr>
            <a:lvl6pPr marL="25146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6pPr>
            <a:lvl7pPr marL="29718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7pPr>
            <a:lvl8pPr marL="34290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8pPr>
            <a:lvl9pPr marL="38862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9pPr>
          </a:lstStyle>
          <a:p>
            <a:pPr>
              <a:spcBef>
                <a:spcPct val="0"/>
              </a:spcBef>
              <a:buClrTx/>
              <a:buSzTx/>
              <a:buFontTx/>
              <a:buNone/>
            </a:pPr>
            <a:fld id="{BB44D6D2-E24E-4DB4-B81C-3B4A72A64C61}" type="datetime1">
              <a:rPr lang="tr-TR" altLang="tr-TR" sz="1400"/>
              <a:pPr>
                <a:spcBef>
                  <a:spcPct val="0"/>
                </a:spcBef>
                <a:buClrTx/>
                <a:buSzTx/>
                <a:buFontTx/>
                <a:buNone/>
              </a:pPr>
              <a:t>2.12.2020</a:t>
            </a:fld>
            <a:endParaRPr lang="en-US" altLang="tr-TR" sz="1400"/>
          </a:p>
        </p:txBody>
      </p:sp>
      <p:sp>
        <p:nvSpPr>
          <p:cNvPr id="27652" name="Slide Number Placeholder 5"/>
          <p:cNvSpPr>
            <a:spLocks noGrp="1"/>
          </p:cNvSpPr>
          <p:nvPr>
            <p:ph type="sldNum" sz="quarter" idx="12"/>
          </p:nvPr>
        </p:nvSpPr>
        <p:spPr>
          <a:noFill/>
        </p:spPr>
        <p:txBody>
          <a:bodyPr/>
          <a:lstStyle>
            <a:lvl1pPr>
              <a:spcBef>
                <a:spcPct val="20000"/>
              </a:spcBef>
              <a:buClr>
                <a:schemeClr val="tx1"/>
              </a:buClr>
              <a:buSzPct val="75000"/>
              <a:buFont typeface="Wingdings" pitchFamily="2" charset="2"/>
              <a:buChar char="l"/>
              <a:defRPr sz="2800">
                <a:solidFill>
                  <a:schemeClr val="tx1"/>
                </a:solidFill>
                <a:latin typeface="Arial" charset="0"/>
              </a:defRPr>
            </a:lvl1pPr>
            <a:lvl2pPr marL="742950" indent="-285750">
              <a:spcBef>
                <a:spcPct val="20000"/>
              </a:spcBef>
              <a:buClr>
                <a:schemeClr val="tx1"/>
              </a:buClr>
              <a:buSzPct val="75000"/>
              <a:buChar char="–"/>
              <a:defRPr sz="2400">
                <a:solidFill>
                  <a:schemeClr val="tx1"/>
                </a:solidFill>
                <a:latin typeface="Arial" charset="0"/>
              </a:defRPr>
            </a:lvl2pPr>
            <a:lvl3pPr marL="1143000" indent="-228600">
              <a:spcBef>
                <a:spcPct val="20000"/>
              </a:spcBef>
              <a:buClr>
                <a:schemeClr val="tx1"/>
              </a:buClr>
              <a:buSzPct val="75000"/>
              <a:buFont typeface="Wingdings" pitchFamily="2" charset="2"/>
              <a:buChar char="l"/>
              <a:defRPr sz="2000">
                <a:solidFill>
                  <a:schemeClr val="tx1"/>
                </a:solidFill>
                <a:latin typeface="Arial" charset="0"/>
              </a:defRPr>
            </a:lvl3pPr>
            <a:lvl4pPr marL="1600200" indent="-228600">
              <a:spcBef>
                <a:spcPct val="20000"/>
              </a:spcBef>
              <a:buClr>
                <a:schemeClr val="tx1"/>
              </a:buClr>
              <a:buSzPct val="80000"/>
              <a:buChar char="–"/>
              <a:defRPr>
                <a:solidFill>
                  <a:schemeClr val="tx1"/>
                </a:solidFill>
                <a:latin typeface="Arial" charset="0"/>
              </a:defRPr>
            </a:lvl4pPr>
            <a:lvl5pPr marL="2057400" indent="-228600">
              <a:spcBef>
                <a:spcPct val="20000"/>
              </a:spcBef>
              <a:buClr>
                <a:schemeClr val="tx1"/>
              </a:buClr>
              <a:buSzPct val="65000"/>
              <a:buFont typeface="Wingdings" pitchFamily="2" charset="2"/>
              <a:buChar char="l"/>
              <a:defRPr>
                <a:solidFill>
                  <a:schemeClr val="tx1"/>
                </a:solidFill>
                <a:latin typeface="Arial" charset="0"/>
              </a:defRPr>
            </a:lvl5pPr>
            <a:lvl6pPr marL="25146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6pPr>
            <a:lvl7pPr marL="29718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7pPr>
            <a:lvl8pPr marL="34290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8pPr>
            <a:lvl9pPr marL="38862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9pPr>
          </a:lstStyle>
          <a:p>
            <a:pPr>
              <a:spcBef>
                <a:spcPct val="0"/>
              </a:spcBef>
              <a:buClrTx/>
              <a:buSzTx/>
              <a:buFontTx/>
              <a:buNone/>
            </a:pPr>
            <a:fld id="{C2ECBB59-922D-40F4-A2FC-F311E2FF7A57}" type="slidenum">
              <a:rPr lang="en-US" altLang="tr-TR" sz="2600" smtClean="0">
                <a:solidFill>
                  <a:schemeClr val="bg1"/>
                </a:solidFill>
              </a:rPr>
              <a:pPr>
                <a:spcBef>
                  <a:spcPct val="0"/>
                </a:spcBef>
                <a:buClrTx/>
                <a:buSzTx/>
                <a:buFontTx/>
                <a:buNone/>
              </a:pPr>
              <a:t>51</a:t>
            </a:fld>
            <a:endParaRPr lang="en-US" altLang="tr-TR" sz="2600">
              <a:solidFill>
                <a:schemeClr val="bg1"/>
              </a:solidFill>
            </a:endParaRPr>
          </a:p>
        </p:txBody>
      </p:sp>
      <p:sp>
        <p:nvSpPr>
          <p:cNvPr id="27653" name="Text Box 3"/>
          <p:cNvSpPr txBox="1">
            <a:spLocks noChangeArrowheads="1"/>
          </p:cNvSpPr>
          <p:nvPr/>
        </p:nvSpPr>
        <p:spPr bwMode="auto">
          <a:xfrm>
            <a:off x="1403350" y="1196975"/>
            <a:ext cx="67691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SzPct val="75000"/>
              <a:buFont typeface="Wingdings" pitchFamily="2" charset="2"/>
              <a:buChar char="l"/>
              <a:defRPr sz="2800">
                <a:solidFill>
                  <a:schemeClr val="tx1"/>
                </a:solidFill>
                <a:latin typeface="Arial" charset="0"/>
              </a:defRPr>
            </a:lvl1pPr>
            <a:lvl2pPr marL="742950" indent="-285750">
              <a:spcBef>
                <a:spcPct val="20000"/>
              </a:spcBef>
              <a:buClr>
                <a:schemeClr val="tx1"/>
              </a:buClr>
              <a:buSzPct val="75000"/>
              <a:buChar char="–"/>
              <a:defRPr sz="2400">
                <a:solidFill>
                  <a:schemeClr val="tx1"/>
                </a:solidFill>
                <a:latin typeface="Arial" charset="0"/>
              </a:defRPr>
            </a:lvl2pPr>
            <a:lvl3pPr marL="1143000" indent="-228600">
              <a:spcBef>
                <a:spcPct val="20000"/>
              </a:spcBef>
              <a:buClr>
                <a:schemeClr val="tx1"/>
              </a:buClr>
              <a:buSzPct val="75000"/>
              <a:buFont typeface="Wingdings" pitchFamily="2" charset="2"/>
              <a:buChar char="l"/>
              <a:defRPr sz="2000">
                <a:solidFill>
                  <a:schemeClr val="tx1"/>
                </a:solidFill>
                <a:latin typeface="Arial" charset="0"/>
              </a:defRPr>
            </a:lvl3pPr>
            <a:lvl4pPr marL="1600200" indent="-228600">
              <a:spcBef>
                <a:spcPct val="20000"/>
              </a:spcBef>
              <a:buClr>
                <a:schemeClr val="tx1"/>
              </a:buClr>
              <a:buSzPct val="80000"/>
              <a:buChar char="–"/>
              <a:defRPr>
                <a:solidFill>
                  <a:schemeClr val="tx1"/>
                </a:solidFill>
                <a:latin typeface="Arial" charset="0"/>
              </a:defRPr>
            </a:lvl4pPr>
            <a:lvl5pPr marL="2057400" indent="-228600">
              <a:spcBef>
                <a:spcPct val="20000"/>
              </a:spcBef>
              <a:buClr>
                <a:schemeClr val="tx1"/>
              </a:buClr>
              <a:buSzPct val="65000"/>
              <a:buFont typeface="Wingdings" pitchFamily="2" charset="2"/>
              <a:buChar char="l"/>
              <a:defRPr>
                <a:solidFill>
                  <a:schemeClr val="tx1"/>
                </a:solidFill>
                <a:latin typeface="Arial" charset="0"/>
              </a:defRPr>
            </a:lvl5pPr>
            <a:lvl6pPr marL="25146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6pPr>
            <a:lvl7pPr marL="29718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7pPr>
            <a:lvl8pPr marL="34290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8pPr>
            <a:lvl9pPr marL="3886200" indent="-228600" eaLnBrk="0" fontAlgn="base" hangingPunct="0">
              <a:spcBef>
                <a:spcPct val="20000"/>
              </a:spcBef>
              <a:spcAft>
                <a:spcPct val="0"/>
              </a:spcAft>
              <a:buClr>
                <a:schemeClr val="tx1"/>
              </a:buClr>
              <a:buSzPct val="65000"/>
              <a:buFont typeface="Wingdings" pitchFamily="2" charset="2"/>
              <a:buChar char="l"/>
              <a:defRPr>
                <a:solidFill>
                  <a:schemeClr val="tx1"/>
                </a:solidFill>
                <a:latin typeface="Arial" charset="0"/>
              </a:defRPr>
            </a:lvl9pPr>
          </a:lstStyle>
          <a:p>
            <a:pPr algn="ctr">
              <a:spcBef>
                <a:spcPct val="50000"/>
              </a:spcBef>
              <a:buClrTx/>
              <a:buSzTx/>
              <a:buFontTx/>
              <a:buNone/>
            </a:pPr>
            <a:r>
              <a:rPr lang="tr-TR" altLang="tr-TR" sz="1600">
                <a:latin typeface="Verdana" pitchFamily="34" charset="0"/>
              </a:rPr>
              <a:t>Özel tasarlanmış sessiz kazık çakma ekipmanı 79 db (A), 2m’de</a:t>
            </a:r>
            <a:endParaRPr lang="en-US" altLang="tr-TR" sz="1600">
              <a:latin typeface="Verdana" pitchFamily="34" charset="0"/>
            </a:endParaRPr>
          </a:p>
        </p:txBody>
      </p:sp>
      <p:pic>
        <p:nvPicPr>
          <p:cNvPr id="276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397125"/>
            <a:ext cx="6119813" cy="404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195305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err="1"/>
              <a:t>Beton</a:t>
            </a:r>
            <a:r>
              <a:rPr lang="en-US" sz="2400" dirty="0"/>
              <a:t> </a:t>
            </a:r>
            <a:r>
              <a:rPr lang="en-US" sz="2400" dirty="0" err="1"/>
              <a:t>pompasının</a:t>
            </a:r>
            <a:r>
              <a:rPr lang="en-US" sz="2400" dirty="0"/>
              <a:t> </a:t>
            </a:r>
            <a:r>
              <a:rPr lang="en-US" sz="2400" dirty="0" err="1"/>
              <a:t>beton</a:t>
            </a:r>
            <a:r>
              <a:rPr lang="en-US" sz="2400" dirty="0"/>
              <a:t> </a:t>
            </a:r>
            <a:r>
              <a:rPr lang="en-US" sz="2400" dirty="0" err="1"/>
              <a:t>dökülecek</a:t>
            </a:r>
            <a:r>
              <a:rPr lang="en-US" sz="2400" dirty="0"/>
              <a:t> </a:t>
            </a:r>
            <a:r>
              <a:rPr lang="en-US" sz="2400" dirty="0" err="1"/>
              <a:t>yere</a:t>
            </a:r>
            <a:r>
              <a:rPr lang="en-US" sz="2400" dirty="0"/>
              <a:t> </a:t>
            </a:r>
            <a:r>
              <a:rPr lang="en-US" sz="2400" dirty="0" err="1"/>
              <a:t>uygun</a:t>
            </a:r>
            <a:r>
              <a:rPr lang="en-US" sz="2400" dirty="0"/>
              <a:t> </a:t>
            </a:r>
            <a:r>
              <a:rPr lang="en-US" sz="2400" dirty="0" err="1"/>
              <a:t>durumda</a:t>
            </a:r>
            <a:r>
              <a:rPr lang="en-US" sz="2400" dirty="0"/>
              <a:t> </a:t>
            </a:r>
            <a:r>
              <a:rPr lang="en-US" sz="2400" dirty="0" err="1"/>
              <a:t>konumlandırılması</a:t>
            </a:r>
            <a:r>
              <a:rPr lang="en-US" sz="2400" dirty="0"/>
              <a:t>, </a:t>
            </a:r>
          </a:p>
          <a:p>
            <a:r>
              <a:rPr lang="en-US" sz="2400" dirty="0" err="1"/>
              <a:t>Beton</a:t>
            </a:r>
            <a:r>
              <a:rPr lang="en-US" sz="2400" dirty="0"/>
              <a:t> </a:t>
            </a:r>
            <a:r>
              <a:rPr lang="en-US" sz="2400" dirty="0" err="1"/>
              <a:t>pompasının</a:t>
            </a:r>
            <a:r>
              <a:rPr lang="en-US" sz="2400" dirty="0"/>
              <a:t> </a:t>
            </a:r>
            <a:r>
              <a:rPr lang="en-US" sz="2400" dirty="0" err="1"/>
              <a:t>destek</a:t>
            </a:r>
            <a:r>
              <a:rPr lang="en-US" sz="2400" dirty="0"/>
              <a:t> </a:t>
            </a:r>
            <a:r>
              <a:rPr lang="en-US" sz="2400" dirty="0" err="1"/>
              <a:t>pabuçlarının</a:t>
            </a:r>
            <a:r>
              <a:rPr lang="en-US" sz="2400" dirty="0"/>
              <a:t> </a:t>
            </a:r>
            <a:r>
              <a:rPr lang="en-US" sz="2400" dirty="0" err="1"/>
              <a:t>zemine</a:t>
            </a:r>
            <a:r>
              <a:rPr lang="en-US" sz="2400" dirty="0"/>
              <a:t> </a:t>
            </a:r>
            <a:r>
              <a:rPr lang="en-US" sz="2400" dirty="0" err="1"/>
              <a:t>uygun</a:t>
            </a:r>
            <a:r>
              <a:rPr lang="en-US" sz="2400" dirty="0"/>
              <a:t> </a:t>
            </a:r>
            <a:r>
              <a:rPr lang="en-US" sz="2400" dirty="0" err="1"/>
              <a:t>şekilde</a:t>
            </a:r>
            <a:r>
              <a:rPr lang="en-US" sz="2400" dirty="0"/>
              <a:t> </a:t>
            </a:r>
            <a:r>
              <a:rPr lang="en-US" sz="2400" dirty="0" err="1"/>
              <a:t>sabitlenmesi</a:t>
            </a:r>
            <a:r>
              <a:rPr lang="en-US" sz="2400" dirty="0"/>
              <a:t>,</a:t>
            </a:r>
          </a:p>
          <a:p>
            <a:r>
              <a:rPr lang="en-US" sz="2400" dirty="0" err="1"/>
              <a:t>Beton</a:t>
            </a:r>
            <a:r>
              <a:rPr lang="en-US" sz="2400" dirty="0"/>
              <a:t> </a:t>
            </a:r>
            <a:r>
              <a:rPr lang="en-US" sz="2400" dirty="0" err="1"/>
              <a:t>pompası</a:t>
            </a:r>
            <a:r>
              <a:rPr lang="en-US" sz="2400" dirty="0"/>
              <a:t> </a:t>
            </a:r>
            <a:r>
              <a:rPr lang="en-US" sz="2400" dirty="0" err="1"/>
              <a:t>bom</a:t>
            </a:r>
            <a:r>
              <a:rPr lang="en-US" sz="2400" dirty="0"/>
              <a:t> </a:t>
            </a:r>
            <a:r>
              <a:rPr lang="en-US" sz="2400" dirty="0" err="1"/>
              <a:t>ve</a:t>
            </a:r>
            <a:r>
              <a:rPr lang="en-US" sz="2400" dirty="0"/>
              <a:t> </a:t>
            </a:r>
            <a:r>
              <a:rPr lang="en-US" sz="2400" dirty="0" err="1"/>
              <a:t>hortumların</a:t>
            </a:r>
            <a:r>
              <a:rPr lang="en-US" sz="2400" dirty="0"/>
              <a:t> </a:t>
            </a:r>
            <a:r>
              <a:rPr lang="en-US" sz="2400" dirty="0" err="1"/>
              <a:t>birleşim</a:t>
            </a:r>
            <a:r>
              <a:rPr lang="en-US" sz="2400" dirty="0"/>
              <a:t> </a:t>
            </a:r>
            <a:r>
              <a:rPr lang="en-US" sz="2400" dirty="0" err="1"/>
              <a:t>yerlerinde</a:t>
            </a:r>
            <a:r>
              <a:rPr lang="en-US" sz="2400" dirty="0"/>
              <a:t> </a:t>
            </a:r>
            <a:r>
              <a:rPr lang="en-US" sz="2400" dirty="0" err="1"/>
              <a:t>hava</a:t>
            </a:r>
            <a:r>
              <a:rPr lang="en-US" sz="2400" dirty="0"/>
              <a:t> </a:t>
            </a:r>
            <a:r>
              <a:rPr lang="en-US" sz="2400" dirty="0" err="1"/>
              <a:t>basıncından</a:t>
            </a:r>
            <a:r>
              <a:rPr lang="en-US" sz="2400" dirty="0"/>
              <a:t> </a:t>
            </a:r>
            <a:r>
              <a:rPr lang="en-US" sz="2400" dirty="0" err="1"/>
              <a:t>dolayı</a:t>
            </a:r>
            <a:r>
              <a:rPr lang="en-US" sz="2400" dirty="0"/>
              <a:t> </a:t>
            </a:r>
            <a:r>
              <a:rPr lang="en-US" sz="2400" dirty="0" err="1"/>
              <a:t>oluşabilecek</a:t>
            </a:r>
            <a:r>
              <a:rPr lang="en-US" sz="2400" dirty="0"/>
              <a:t> </a:t>
            </a:r>
            <a:r>
              <a:rPr lang="en-US" sz="2400" dirty="0" err="1"/>
              <a:t>açmaların</a:t>
            </a:r>
            <a:r>
              <a:rPr lang="en-US" sz="2400" dirty="0"/>
              <a:t> </a:t>
            </a:r>
            <a:r>
              <a:rPr lang="en-US" sz="2400" dirty="0" err="1"/>
              <a:t>önlenebilmesi</a:t>
            </a:r>
            <a:r>
              <a:rPr lang="en-US" sz="2400" dirty="0"/>
              <a:t> </a:t>
            </a:r>
            <a:r>
              <a:rPr lang="en-US" sz="2400" dirty="0" err="1"/>
              <a:t>için</a:t>
            </a:r>
            <a:r>
              <a:rPr lang="en-US" sz="2400" dirty="0"/>
              <a:t> </a:t>
            </a:r>
            <a:r>
              <a:rPr lang="en-US" sz="2400" dirty="0" err="1"/>
              <a:t>gerekli</a:t>
            </a:r>
            <a:r>
              <a:rPr lang="en-US" sz="2400" dirty="0"/>
              <a:t> </a:t>
            </a:r>
            <a:r>
              <a:rPr lang="en-US" sz="2400" dirty="0" err="1"/>
              <a:t>kontroller</a:t>
            </a:r>
            <a:r>
              <a:rPr lang="en-US" sz="2400" dirty="0"/>
              <a:t> </a:t>
            </a:r>
            <a:r>
              <a:rPr lang="en-US" sz="2400" dirty="0" err="1"/>
              <a:t>yapılması</a:t>
            </a:r>
            <a:r>
              <a:rPr lang="en-US" sz="2400" dirty="0"/>
              <a:t>,</a:t>
            </a:r>
          </a:p>
          <a:p>
            <a:r>
              <a:rPr lang="en-US" sz="2400" dirty="0" err="1"/>
              <a:t>Pompa</a:t>
            </a:r>
            <a:r>
              <a:rPr lang="en-US" sz="2400" dirty="0"/>
              <a:t> </a:t>
            </a:r>
            <a:r>
              <a:rPr lang="en-US" sz="2400" dirty="0" err="1"/>
              <a:t>kollarının</a:t>
            </a:r>
            <a:r>
              <a:rPr lang="en-US" sz="2400" dirty="0"/>
              <a:t> </a:t>
            </a:r>
            <a:r>
              <a:rPr lang="en-US" sz="2400" dirty="0" err="1"/>
              <a:t>açılmasında</a:t>
            </a:r>
            <a:r>
              <a:rPr lang="en-US" sz="2400" dirty="0"/>
              <a:t> </a:t>
            </a:r>
            <a:r>
              <a:rPr lang="en-US" sz="2400" dirty="0" err="1"/>
              <a:t>ve</a:t>
            </a:r>
            <a:r>
              <a:rPr lang="en-US" sz="2400" dirty="0"/>
              <a:t> </a:t>
            </a:r>
            <a:r>
              <a:rPr lang="en-US" sz="2400" dirty="0" err="1"/>
              <a:t>toplanmasında</a:t>
            </a:r>
            <a:r>
              <a:rPr lang="en-US" sz="2400" dirty="0"/>
              <a:t> </a:t>
            </a:r>
            <a:r>
              <a:rPr lang="en-US" sz="2400" dirty="0" err="1"/>
              <a:t>çevredeki</a:t>
            </a:r>
            <a:r>
              <a:rPr lang="en-US" sz="2400" dirty="0"/>
              <a:t> </a:t>
            </a:r>
            <a:r>
              <a:rPr lang="en-US" sz="2400" dirty="0" err="1"/>
              <a:t>bina</a:t>
            </a:r>
            <a:r>
              <a:rPr lang="en-US" sz="2400" dirty="0"/>
              <a:t>, </a:t>
            </a:r>
            <a:r>
              <a:rPr lang="en-US" sz="2400" dirty="0" err="1"/>
              <a:t>elektrik</a:t>
            </a:r>
            <a:r>
              <a:rPr lang="en-US" sz="2400" dirty="0"/>
              <a:t> </a:t>
            </a:r>
            <a:r>
              <a:rPr lang="en-US" sz="2400" dirty="0" err="1"/>
              <a:t>iletim</a:t>
            </a:r>
            <a:r>
              <a:rPr lang="en-US" sz="2400" dirty="0"/>
              <a:t> </a:t>
            </a:r>
            <a:r>
              <a:rPr lang="en-US" sz="2400" dirty="0" err="1"/>
              <a:t>hatları</a:t>
            </a:r>
            <a:r>
              <a:rPr lang="en-US" sz="2400" dirty="0"/>
              <a:t> </a:t>
            </a:r>
            <a:r>
              <a:rPr lang="en-US" sz="2400" dirty="0" err="1"/>
              <a:t>gibi</a:t>
            </a:r>
            <a:r>
              <a:rPr lang="en-US" sz="2400" dirty="0"/>
              <a:t> </a:t>
            </a:r>
            <a:r>
              <a:rPr lang="en-US" sz="2400" dirty="0" err="1"/>
              <a:t>tesislerin</a:t>
            </a:r>
            <a:r>
              <a:rPr lang="en-US" sz="2400" dirty="0"/>
              <a:t> </a:t>
            </a:r>
            <a:r>
              <a:rPr lang="en-US" sz="2400" dirty="0" err="1"/>
              <a:t>oluşturduğu</a:t>
            </a:r>
            <a:r>
              <a:rPr lang="en-US" sz="2400" dirty="0"/>
              <a:t> </a:t>
            </a:r>
            <a:r>
              <a:rPr lang="en-US" sz="2400" dirty="0" err="1"/>
              <a:t>risklerin</a:t>
            </a:r>
            <a:r>
              <a:rPr lang="en-US" sz="2400" dirty="0"/>
              <a:t> </a:t>
            </a:r>
            <a:r>
              <a:rPr lang="en-US" sz="2400" dirty="0" err="1"/>
              <a:t>ortadan</a:t>
            </a:r>
            <a:r>
              <a:rPr lang="en-US" sz="2400" dirty="0"/>
              <a:t> </a:t>
            </a:r>
            <a:r>
              <a:rPr lang="en-US" sz="2400" dirty="0" err="1"/>
              <a:t>kaldırılması</a:t>
            </a:r>
            <a:r>
              <a:rPr lang="en-US" sz="2400" dirty="0"/>
              <a:t>,</a:t>
            </a:r>
          </a:p>
          <a:p>
            <a:endParaRPr lang="en-US" dirty="0"/>
          </a:p>
        </p:txBody>
      </p:sp>
      <p:sp>
        <p:nvSpPr>
          <p:cNvPr id="3" name="Title 2"/>
          <p:cNvSpPr>
            <a:spLocks noGrp="1"/>
          </p:cNvSpPr>
          <p:nvPr>
            <p:ph type="title"/>
          </p:nvPr>
        </p:nvSpPr>
        <p:spPr/>
        <p:txBody>
          <a:bodyPr/>
          <a:lstStyle/>
          <a:p>
            <a:r>
              <a:rPr lang="tr-TR" dirty="0"/>
              <a:t>BETON DÖKÜM İŞLERİ</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dirty="0" err="1"/>
              <a:t>İnşaat</a:t>
            </a:r>
            <a:r>
              <a:rPr lang="en-US" dirty="0"/>
              <a:t> </a:t>
            </a:r>
            <a:r>
              <a:rPr lang="en-US" dirty="0" err="1"/>
              <a:t>İş</a:t>
            </a:r>
            <a:r>
              <a:rPr lang="en-US" dirty="0"/>
              <a:t> </a:t>
            </a:r>
            <a:r>
              <a:rPr lang="en-US" dirty="0" err="1"/>
              <a:t>Güvenliği</a:t>
            </a:r>
            <a:endParaRPr lang="en-US" dirty="0"/>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52</a:t>
            </a:fld>
            <a:endParaRPr lang="en-US"/>
          </a:p>
        </p:txBody>
      </p:sp>
    </p:spTree>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err="1"/>
              <a:t>Enerji</a:t>
            </a:r>
            <a:r>
              <a:rPr lang="en-US" sz="2400" dirty="0"/>
              <a:t> </a:t>
            </a:r>
            <a:r>
              <a:rPr lang="en-US" sz="2400" dirty="0" err="1"/>
              <a:t>nakil</a:t>
            </a:r>
            <a:r>
              <a:rPr lang="en-US" sz="2400" dirty="0"/>
              <a:t> </a:t>
            </a:r>
            <a:r>
              <a:rPr lang="en-US" sz="2400" dirty="0" err="1"/>
              <a:t>hatlarının</a:t>
            </a:r>
            <a:r>
              <a:rPr lang="en-US" sz="2400" dirty="0"/>
              <a:t> </a:t>
            </a:r>
            <a:r>
              <a:rPr lang="en-US" sz="2400" dirty="0" err="1"/>
              <a:t>altlarında</a:t>
            </a:r>
            <a:r>
              <a:rPr lang="en-US" sz="2400" dirty="0"/>
              <a:t> </a:t>
            </a:r>
            <a:r>
              <a:rPr lang="en-US" sz="2400" dirty="0" err="1"/>
              <a:t>pompa</a:t>
            </a:r>
            <a:r>
              <a:rPr lang="en-US" sz="2400" dirty="0"/>
              <a:t> </a:t>
            </a:r>
            <a:r>
              <a:rPr lang="en-US" sz="2400" dirty="0" err="1"/>
              <a:t>çalıştırılmaması</a:t>
            </a:r>
            <a:r>
              <a:rPr lang="en-US" sz="2400" dirty="0"/>
              <a:t> </a:t>
            </a:r>
            <a:r>
              <a:rPr lang="en-US" sz="2400" dirty="0" err="1"/>
              <a:t>veya</a:t>
            </a:r>
            <a:r>
              <a:rPr lang="en-US" sz="2400" dirty="0"/>
              <a:t> </a:t>
            </a:r>
            <a:r>
              <a:rPr lang="en-US" sz="2400" dirty="0" err="1"/>
              <a:t>zorunlu</a:t>
            </a:r>
            <a:r>
              <a:rPr lang="en-US" sz="2400" dirty="0"/>
              <a:t> </a:t>
            </a:r>
            <a:r>
              <a:rPr lang="en-US" sz="2400" dirty="0" err="1"/>
              <a:t>olduğu</a:t>
            </a:r>
            <a:r>
              <a:rPr lang="en-US" sz="2400" dirty="0"/>
              <a:t> </a:t>
            </a:r>
            <a:r>
              <a:rPr lang="en-US" sz="2400" dirty="0" err="1"/>
              <a:t>durumlarda</a:t>
            </a:r>
            <a:r>
              <a:rPr lang="en-US" sz="2400" dirty="0"/>
              <a:t> </a:t>
            </a:r>
            <a:r>
              <a:rPr lang="en-US" sz="2400" dirty="0" err="1"/>
              <a:t>enerji</a:t>
            </a:r>
            <a:r>
              <a:rPr lang="en-US" sz="2400" dirty="0"/>
              <a:t> </a:t>
            </a:r>
            <a:r>
              <a:rPr lang="en-US" sz="2400" dirty="0" err="1"/>
              <a:t>nakil</a:t>
            </a:r>
            <a:r>
              <a:rPr lang="en-US" sz="2400" dirty="0"/>
              <a:t> </a:t>
            </a:r>
            <a:r>
              <a:rPr lang="en-US" sz="2400" dirty="0" err="1"/>
              <a:t>hatlarıyla</a:t>
            </a:r>
            <a:r>
              <a:rPr lang="en-US" sz="2400" dirty="0"/>
              <a:t> </a:t>
            </a:r>
            <a:r>
              <a:rPr lang="en-US" sz="2400" dirty="0" err="1"/>
              <a:t>temasının</a:t>
            </a:r>
            <a:r>
              <a:rPr lang="en-US" sz="2400" dirty="0"/>
              <a:t> </a:t>
            </a:r>
            <a:r>
              <a:rPr lang="en-US" sz="2400" dirty="0" err="1"/>
              <a:t>olmaması</a:t>
            </a:r>
            <a:r>
              <a:rPr lang="en-US" sz="2400" dirty="0"/>
              <a:t> </a:t>
            </a:r>
            <a:r>
              <a:rPr lang="en-US" sz="2400" dirty="0" err="1"/>
              <a:t>için</a:t>
            </a:r>
            <a:r>
              <a:rPr lang="en-US" sz="2400" dirty="0"/>
              <a:t> </a:t>
            </a:r>
            <a:r>
              <a:rPr lang="en-US" sz="2400" dirty="0" err="1"/>
              <a:t>gerekli</a:t>
            </a:r>
            <a:r>
              <a:rPr lang="en-US" sz="2400" dirty="0"/>
              <a:t> </a:t>
            </a:r>
            <a:r>
              <a:rPr lang="en-US" sz="2400" dirty="0" err="1"/>
              <a:t>tedbirlerin</a:t>
            </a:r>
            <a:r>
              <a:rPr lang="en-US" sz="2400" dirty="0"/>
              <a:t> </a:t>
            </a:r>
            <a:r>
              <a:rPr lang="en-US" sz="2400" dirty="0" err="1"/>
              <a:t>alınması</a:t>
            </a:r>
            <a:r>
              <a:rPr lang="en-US" sz="2400" dirty="0"/>
              <a:t>,</a:t>
            </a:r>
          </a:p>
          <a:p>
            <a:r>
              <a:rPr lang="en-US" sz="2400" dirty="0" err="1"/>
              <a:t>Beton</a:t>
            </a:r>
            <a:r>
              <a:rPr lang="en-US" sz="2400" dirty="0"/>
              <a:t> </a:t>
            </a:r>
            <a:r>
              <a:rPr lang="en-US" sz="2400" dirty="0" err="1"/>
              <a:t>pompası</a:t>
            </a:r>
            <a:r>
              <a:rPr lang="en-US" sz="2400" dirty="0"/>
              <a:t> </a:t>
            </a:r>
            <a:r>
              <a:rPr lang="en-US" sz="2400" dirty="0" err="1"/>
              <a:t>bomunun</a:t>
            </a:r>
            <a:r>
              <a:rPr lang="en-US" sz="2400" dirty="0"/>
              <a:t> </a:t>
            </a:r>
            <a:r>
              <a:rPr lang="en-US" sz="2400" dirty="0" err="1"/>
              <a:t>ucundaki</a:t>
            </a:r>
            <a:r>
              <a:rPr lang="en-US" sz="2400" dirty="0"/>
              <a:t> </a:t>
            </a:r>
            <a:r>
              <a:rPr lang="en-US" sz="2400" dirty="0" err="1"/>
              <a:t>bom</a:t>
            </a:r>
            <a:r>
              <a:rPr lang="en-US" sz="2400" dirty="0"/>
              <a:t> </a:t>
            </a:r>
            <a:r>
              <a:rPr lang="en-US" sz="2400" dirty="0" err="1"/>
              <a:t>hortumunun</a:t>
            </a:r>
            <a:r>
              <a:rPr lang="en-US" sz="2400" dirty="0"/>
              <a:t> </a:t>
            </a:r>
            <a:r>
              <a:rPr lang="en-US" sz="2400" dirty="0" err="1"/>
              <a:t>güvenli</a:t>
            </a:r>
            <a:r>
              <a:rPr lang="en-US" sz="2400" dirty="0"/>
              <a:t> </a:t>
            </a:r>
            <a:r>
              <a:rPr lang="en-US" sz="2400" dirty="0" err="1"/>
              <a:t>yöntemlerle</a:t>
            </a:r>
            <a:r>
              <a:rPr lang="en-US" sz="2400" dirty="0"/>
              <a:t> </a:t>
            </a:r>
            <a:r>
              <a:rPr lang="en-US" sz="2400" dirty="0" err="1"/>
              <a:t>idare</a:t>
            </a:r>
            <a:r>
              <a:rPr lang="en-US" sz="2400" dirty="0"/>
              <a:t> </a:t>
            </a:r>
            <a:r>
              <a:rPr lang="en-US" sz="2400" dirty="0" err="1"/>
              <a:t>edilmesi</a:t>
            </a:r>
            <a:r>
              <a:rPr lang="en-US" sz="2400" dirty="0"/>
              <a:t>,</a:t>
            </a:r>
          </a:p>
          <a:p>
            <a:r>
              <a:rPr lang="en-US" sz="2400" dirty="0" err="1"/>
              <a:t>Beton</a:t>
            </a:r>
            <a:r>
              <a:rPr lang="en-US" sz="2400" dirty="0"/>
              <a:t> </a:t>
            </a:r>
            <a:r>
              <a:rPr lang="en-US" sz="2400" dirty="0" err="1"/>
              <a:t>yığılmasının</a:t>
            </a:r>
            <a:r>
              <a:rPr lang="en-US" sz="2400" dirty="0"/>
              <a:t> </a:t>
            </a:r>
            <a:r>
              <a:rPr lang="en-US" sz="2400" dirty="0" err="1"/>
              <a:t>tehlike</a:t>
            </a:r>
            <a:r>
              <a:rPr lang="en-US" sz="2400" dirty="0"/>
              <a:t> </a:t>
            </a:r>
            <a:r>
              <a:rPr lang="en-US" sz="2400" dirty="0" err="1"/>
              <a:t>oluşturacağı</a:t>
            </a:r>
            <a:r>
              <a:rPr lang="en-US" sz="2400" dirty="0"/>
              <a:t> </a:t>
            </a:r>
            <a:r>
              <a:rPr lang="en-US" sz="2400" dirty="0" err="1"/>
              <a:t>döşeme</a:t>
            </a:r>
            <a:r>
              <a:rPr lang="en-US" sz="2400" dirty="0"/>
              <a:t> </a:t>
            </a:r>
            <a:r>
              <a:rPr lang="en-US" sz="2400" dirty="0" err="1"/>
              <a:t>betonu</a:t>
            </a:r>
            <a:r>
              <a:rPr lang="en-US" sz="2400" dirty="0"/>
              <a:t> </a:t>
            </a:r>
            <a:r>
              <a:rPr lang="en-US" sz="2400" dirty="0" err="1"/>
              <a:t>dökümü</a:t>
            </a:r>
            <a:r>
              <a:rPr lang="en-US" sz="2400" dirty="0"/>
              <a:t> </a:t>
            </a:r>
            <a:r>
              <a:rPr lang="en-US" sz="2400" dirty="0" err="1"/>
              <a:t>gibi</a:t>
            </a:r>
            <a:r>
              <a:rPr lang="en-US" sz="2400" dirty="0"/>
              <a:t> </a:t>
            </a:r>
            <a:r>
              <a:rPr lang="en-US" sz="2400" dirty="0" err="1"/>
              <a:t>işlerde</a:t>
            </a:r>
            <a:r>
              <a:rPr lang="en-US" sz="2400" dirty="0"/>
              <a:t> </a:t>
            </a:r>
            <a:r>
              <a:rPr lang="en-US" sz="2400" dirty="0" err="1"/>
              <a:t>betonun</a:t>
            </a:r>
            <a:r>
              <a:rPr lang="en-US" sz="2400" dirty="0"/>
              <a:t> </a:t>
            </a:r>
            <a:r>
              <a:rPr lang="en-US" sz="2400" dirty="0" err="1"/>
              <a:t>uygun</a:t>
            </a:r>
            <a:r>
              <a:rPr lang="en-US" sz="2400" dirty="0"/>
              <a:t> </a:t>
            </a:r>
            <a:r>
              <a:rPr lang="en-US" sz="2400" dirty="0" err="1"/>
              <a:t>şekilde</a:t>
            </a:r>
            <a:r>
              <a:rPr lang="en-US" sz="2400" dirty="0"/>
              <a:t> </a:t>
            </a:r>
            <a:r>
              <a:rPr lang="en-US" sz="2400" dirty="0" err="1"/>
              <a:t>yayılarak</a:t>
            </a:r>
            <a:r>
              <a:rPr lang="en-US" sz="2400" dirty="0"/>
              <a:t> </a:t>
            </a:r>
            <a:r>
              <a:rPr lang="en-US" sz="2400" dirty="0" err="1"/>
              <a:t>dökülmesi</a:t>
            </a:r>
            <a:r>
              <a:rPr lang="en-US" sz="2400" dirty="0"/>
              <a:t>,</a:t>
            </a:r>
          </a:p>
          <a:p>
            <a:r>
              <a:rPr lang="en-US" dirty="0" err="1"/>
              <a:t>Beton</a:t>
            </a:r>
            <a:r>
              <a:rPr lang="en-US" dirty="0"/>
              <a:t> </a:t>
            </a:r>
            <a:r>
              <a:rPr lang="en-US" dirty="0" err="1"/>
              <a:t>dökülen</a:t>
            </a:r>
            <a:r>
              <a:rPr lang="en-US" dirty="0"/>
              <a:t> </a:t>
            </a:r>
            <a:r>
              <a:rPr lang="en-US" dirty="0" err="1"/>
              <a:t>kısmın</a:t>
            </a:r>
            <a:r>
              <a:rPr lang="en-US" dirty="0"/>
              <a:t> </a:t>
            </a:r>
            <a:r>
              <a:rPr lang="en-US" dirty="0" err="1"/>
              <a:t>hemen</a:t>
            </a:r>
            <a:r>
              <a:rPr lang="en-US" dirty="0"/>
              <a:t> </a:t>
            </a:r>
            <a:r>
              <a:rPr lang="en-US" dirty="0" err="1"/>
              <a:t>altında</a:t>
            </a:r>
            <a:r>
              <a:rPr lang="en-US" dirty="0"/>
              <a:t> </a:t>
            </a:r>
            <a:r>
              <a:rPr lang="en-US" dirty="0" err="1"/>
              <a:t>çalışma</a:t>
            </a:r>
            <a:r>
              <a:rPr lang="en-US" dirty="0"/>
              <a:t> </a:t>
            </a:r>
            <a:r>
              <a:rPr lang="en-US" dirty="0" err="1"/>
              <a:t>yapılmaması</a:t>
            </a:r>
            <a:r>
              <a:rPr lang="en-US" dirty="0"/>
              <a:t>,</a:t>
            </a:r>
          </a:p>
        </p:txBody>
      </p:sp>
      <p:sp>
        <p:nvSpPr>
          <p:cNvPr id="3" name="Title 2"/>
          <p:cNvSpPr>
            <a:spLocks noGrp="1"/>
          </p:cNvSpPr>
          <p:nvPr>
            <p:ph type="title"/>
          </p:nvPr>
        </p:nvSpPr>
        <p:spPr/>
        <p:txBody>
          <a:bodyPr/>
          <a:lstStyle/>
          <a:p>
            <a:r>
              <a:rPr lang="tr-TR" dirty="0"/>
              <a:t>Beton Döküm İşleri (devam)</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dirty="0" err="1"/>
              <a:t>İnşaat</a:t>
            </a:r>
            <a:r>
              <a:rPr lang="en-US" dirty="0"/>
              <a:t> </a:t>
            </a:r>
            <a:r>
              <a:rPr lang="en-US" dirty="0" err="1"/>
              <a:t>İş</a:t>
            </a:r>
            <a:r>
              <a:rPr lang="en-US" dirty="0"/>
              <a:t> </a:t>
            </a:r>
            <a:r>
              <a:rPr lang="en-US" dirty="0" err="1"/>
              <a:t>Güvenliği</a:t>
            </a:r>
            <a:endParaRPr lang="en-US" dirty="0"/>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53</a:t>
            </a:fld>
            <a:endParaRPr lang="en-US"/>
          </a:p>
        </p:txBody>
      </p:sp>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err="1"/>
              <a:t>Beton</a:t>
            </a:r>
            <a:r>
              <a:rPr lang="en-US" sz="2800" dirty="0"/>
              <a:t> </a:t>
            </a:r>
            <a:r>
              <a:rPr lang="en-US" sz="2800" dirty="0" err="1"/>
              <a:t>dökülen</a:t>
            </a:r>
            <a:r>
              <a:rPr lang="en-US" sz="2800" dirty="0"/>
              <a:t> </a:t>
            </a:r>
            <a:r>
              <a:rPr lang="en-US" sz="2800" dirty="0" err="1"/>
              <a:t>ağızda</a:t>
            </a:r>
            <a:r>
              <a:rPr lang="en-US" sz="2800" dirty="0"/>
              <a:t> </a:t>
            </a:r>
            <a:r>
              <a:rPr lang="en-US" sz="2800" dirty="0" err="1"/>
              <a:t>hortumun</a:t>
            </a:r>
            <a:r>
              <a:rPr lang="en-US" sz="2800" dirty="0"/>
              <a:t> </a:t>
            </a:r>
            <a:r>
              <a:rPr lang="en-US" sz="2800" dirty="0" err="1"/>
              <a:t>savrulmaması</a:t>
            </a:r>
            <a:r>
              <a:rPr lang="en-US" sz="2800" dirty="0"/>
              <a:t>,</a:t>
            </a:r>
          </a:p>
          <a:p>
            <a:r>
              <a:rPr lang="en-US" sz="2800" dirty="0" err="1"/>
              <a:t>Beton</a:t>
            </a:r>
            <a:r>
              <a:rPr lang="en-US" sz="2800" dirty="0"/>
              <a:t> </a:t>
            </a:r>
            <a:r>
              <a:rPr lang="en-US" sz="2800" dirty="0" err="1"/>
              <a:t>pompası</a:t>
            </a:r>
            <a:r>
              <a:rPr lang="en-US" sz="2800" dirty="0"/>
              <a:t> </a:t>
            </a:r>
            <a:r>
              <a:rPr lang="en-US" sz="2800" dirty="0" err="1"/>
              <a:t>operatörünün</a:t>
            </a:r>
            <a:r>
              <a:rPr lang="en-US" sz="2800" dirty="0"/>
              <a:t> </a:t>
            </a:r>
            <a:r>
              <a:rPr lang="en-US" sz="2800" dirty="0" err="1"/>
              <a:t>betonun</a:t>
            </a:r>
            <a:r>
              <a:rPr lang="en-US" sz="2800" dirty="0"/>
              <a:t> </a:t>
            </a:r>
            <a:r>
              <a:rPr lang="en-US" sz="2800" dirty="0" err="1"/>
              <a:t>döküldüğü</a:t>
            </a:r>
            <a:r>
              <a:rPr lang="en-US" sz="2800" dirty="0"/>
              <a:t> </a:t>
            </a:r>
            <a:r>
              <a:rPr lang="en-US" sz="2800" dirty="0" err="1"/>
              <a:t>yeri</a:t>
            </a:r>
            <a:r>
              <a:rPr lang="en-US" sz="2800" dirty="0"/>
              <a:t> </a:t>
            </a:r>
            <a:r>
              <a:rPr lang="en-US" sz="2800" dirty="0" err="1"/>
              <a:t>görmemesi</a:t>
            </a:r>
            <a:r>
              <a:rPr lang="en-US" sz="2800" dirty="0"/>
              <a:t> </a:t>
            </a:r>
            <a:r>
              <a:rPr lang="en-US" sz="2800" dirty="0" err="1"/>
              <a:t>durumunda</a:t>
            </a:r>
            <a:r>
              <a:rPr lang="en-US" sz="2800" dirty="0"/>
              <a:t> </a:t>
            </a:r>
            <a:r>
              <a:rPr lang="en-US" sz="2800" dirty="0" err="1"/>
              <a:t>uygun</a:t>
            </a:r>
            <a:r>
              <a:rPr lang="en-US" sz="2800" dirty="0"/>
              <a:t> </a:t>
            </a:r>
            <a:r>
              <a:rPr lang="en-US" sz="2800" dirty="0" err="1"/>
              <a:t>haberleşme</a:t>
            </a:r>
            <a:r>
              <a:rPr lang="en-US" sz="2800" dirty="0"/>
              <a:t> </a:t>
            </a:r>
            <a:r>
              <a:rPr lang="en-US" sz="2800" dirty="0" err="1"/>
              <a:t>imkânı</a:t>
            </a:r>
            <a:r>
              <a:rPr lang="en-US" sz="2800" dirty="0"/>
              <a:t> </a:t>
            </a:r>
            <a:r>
              <a:rPr lang="en-US" sz="2800" dirty="0" err="1"/>
              <a:t>sağlanması</a:t>
            </a:r>
            <a:r>
              <a:rPr lang="en-US" sz="2800" dirty="0"/>
              <a:t>,</a:t>
            </a:r>
          </a:p>
          <a:p>
            <a:r>
              <a:rPr lang="en-US" sz="2800" dirty="0" err="1"/>
              <a:t>Beton</a:t>
            </a:r>
            <a:r>
              <a:rPr lang="en-US" sz="2800" dirty="0"/>
              <a:t> </a:t>
            </a:r>
            <a:r>
              <a:rPr lang="en-US" sz="2800" dirty="0" err="1"/>
              <a:t>dökümü</a:t>
            </a:r>
            <a:r>
              <a:rPr lang="en-US" sz="2800" dirty="0"/>
              <a:t> </a:t>
            </a:r>
            <a:r>
              <a:rPr lang="en-US" sz="2800" dirty="0" err="1"/>
              <a:t>bitinceye</a:t>
            </a:r>
            <a:r>
              <a:rPr lang="en-US" sz="2800" dirty="0"/>
              <a:t> </a:t>
            </a:r>
            <a:r>
              <a:rPr lang="en-US" sz="2800" dirty="0" err="1"/>
              <a:t>kadar</a:t>
            </a:r>
            <a:r>
              <a:rPr lang="en-US" sz="2800" dirty="0"/>
              <a:t> </a:t>
            </a:r>
            <a:r>
              <a:rPr lang="en-US" sz="2800" dirty="0" err="1"/>
              <a:t>kalıpların</a:t>
            </a:r>
            <a:r>
              <a:rPr lang="en-US" sz="2800" dirty="0"/>
              <a:t> </a:t>
            </a:r>
            <a:r>
              <a:rPr lang="en-US" sz="2800" dirty="0" err="1"/>
              <a:t>sürekli</a:t>
            </a:r>
            <a:r>
              <a:rPr lang="en-US" sz="2800" dirty="0"/>
              <a:t> </a:t>
            </a:r>
            <a:r>
              <a:rPr lang="en-US" sz="2800" dirty="0" err="1"/>
              <a:t>kontrol</a:t>
            </a:r>
            <a:r>
              <a:rPr lang="en-US" sz="2800" dirty="0"/>
              <a:t> </a:t>
            </a:r>
            <a:r>
              <a:rPr lang="en-US" sz="2800" dirty="0" err="1"/>
              <a:t>edilmesi</a:t>
            </a:r>
            <a:r>
              <a:rPr lang="en-US" sz="2800" dirty="0"/>
              <a:t>,</a:t>
            </a:r>
          </a:p>
          <a:p>
            <a:r>
              <a:rPr lang="en-US" sz="2800" dirty="0" err="1"/>
              <a:t>Kalıp</a:t>
            </a:r>
            <a:r>
              <a:rPr lang="en-US" sz="2800" dirty="0"/>
              <a:t> </a:t>
            </a:r>
            <a:r>
              <a:rPr lang="en-US" sz="2800" dirty="0" err="1"/>
              <a:t>açılması</a:t>
            </a:r>
            <a:r>
              <a:rPr lang="en-US" sz="2800" dirty="0"/>
              <a:t> </a:t>
            </a:r>
            <a:r>
              <a:rPr lang="en-US" sz="2800" dirty="0" err="1"/>
              <a:t>ve</a:t>
            </a:r>
            <a:r>
              <a:rPr lang="en-US" sz="2800" dirty="0"/>
              <a:t> </a:t>
            </a:r>
            <a:r>
              <a:rPr lang="en-US" sz="2800" dirty="0" err="1"/>
              <a:t>patlamasının</a:t>
            </a:r>
            <a:r>
              <a:rPr lang="en-US" sz="2800" dirty="0"/>
              <a:t> </a:t>
            </a:r>
            <a:r>
              <a:rPr lang="en-US" sz="2800" dirty="0" err="1"/>
              <a:t>gerekli</a:t>
            </a:r>
            <a:r>
              <a:rPr lang="en-US" sz="2800" dirty="0"/>
              <a:t> </a:t>
            </a:r>
            <a:r>
              <a:rPr lang="en-US" sz="2800" dirty="0" err="1"/>
              <a:t>tedbirler</a:t>
            </a:r>
            <a:r>
              <a:rPr lang="en-US" sz="2800" dirty="0"/>
              <a:t> </a:t>
            </a:r>
            <a:r>
              <a:rPr lang="en-US" sz="2800" dirty="0" err="1"/>
              <a:t>alınarak</a:t>
            </a:r>
            <a:r>
              <a:rPr lang="en-US" sz="2800" dirty="0"/>
              <a:t> </a:t>
            </a:r>
            <a:r>
              <a:rPr lang="en-US" sz="2800" dirty="0" err="1"/>
              <a:t>önlenmesi</a:t>
            </a:r>
            <a:r>
              <a:rPr lang="en-US" sz="2800" dirty="0"/>
              <a:t>.</a:t>
            </a:r>
          </a:p>
        </p:txBody>
      </p:sp>
      <p:sp>
        <p:nvSpPr>
          <p:cNvPr id="3" name="Title 2"/>
          <p:cNvSpPr>
            <a:spLocks noGrp="1"/>
          </p:cNvSpPr>
          <p:nvPr>
            <p:ph type="title"/>
          </p:nvPr>
        </p:nvSpPr>
        <p:spPr/>
        <p:txBody>
          <a:bodyPr/>
          <a:lstStyle/>
          <a:p>
            <a:r>
              <a:rPr lang="tr-TR" dirty="0"/>
              <a:t>Beton Döküm İşleri (devam)</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dirty="0" err="1"/>
              <a:t>İnşaat</a:t>
            </a:r>
            <a:r>
              <a:rPr lang="en-US" dirty="0"/>
              <a:t> </a:t>
            </a:r>
            <a:r>
              <a:rPr lang="en-US" dirty="0" err="1"/>
              <a:t>İş</a:t>
            </a:r>
            <a:r>
              <a:rPr lang="en-US" dirty="0"/>
              <a:t> </a:t>
            </a:r>
            <a:r>
              <a:rPr lang="en-US" dirty="0" err="1"/>
              <a:t>Güvenliği</a:t>
            </a:r>
            <a:endParaRPr lang="en-US" dirty="0"/>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54</a:t>
            </a:fld>
            <a:endParaRPr lang="en-US"/>
          </a:p>
        </p:txBody>
      </p:sp>
    </p:spTree>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600" dirty="0" err="1"/>
              <a:t>Kalıp</a:t>
            </a:r>
            <a:r>
              <a:rPr lang="en-US" sz="2600" dirty="0"/>
              <a:t> </a:t>
            </a:r>
            <a:r>
              <a:rPr lang="en-US" sz="2600" dirty="0" err="1"/>
              <a:t>işleri</a:t>
            </a:r>
            <a:r>
              <a:rPr lang="en-US" sz="2600" dirty="0"/>
              <a:t> </a:t>
            </a:r>
            <a:r>
              <a:rPr lang="en-US" sz="2600" dirty="0" err="1"/>
              <a:t>işveren</a:t>
            </a:r>
            <a:r>
              <a:rPr lang="en-US" sz="2600" dirty="0"/>
              <a:t> </a:t>
            </a:r>
            <a:r>
              <a:rPr lang="en-US" sz="2600" dirty="0" err="1"/>
              <a:t>tarafından</a:t>
            </a:r>
            <a:r>
              <a:rPr lang="en-US" sz="2600" dirty="0"/>
              <a:t> </a:t>
            </a:r>
            <a:r>
              <a:rPr lang="en-US" sz="2600" dirty="0" err="1"/>
              <a:t>görevlendirilen</a:t>
            </a:r>
            <a:r>
              <a:rPr lang="en-US" sz="2600" dirty="0"/>
              <a:t> </a:t>
            </a:r>
            <a:r>
              <a:rPr lang="en-US" sz="2600" dirty="0" err="1"/>
              <a:t>ehil</a:t>
            </a:r>
            <a:r>
              <a:rPr lang="en-US" sz="2600" dirty="0"/>
              <a:t> </a:t>
            </a:r>
            <a:r>
              <a:rPr lang="en-US" sz="2600" dirty="0" err="1"/>
              <a:t>kişi</a:t>
            </a:r>
            <a:r>
              <a:rPr lang="en-US" sz="2600" dirty="0"/>
              <a:t> </a:t>
            </a:r>
            <a:r>
              <a:rPr lang="en-US" sz="2600" dirty="0" err="1"/>
              <a:t>gözetiminde</a:t>
            </a:r>
            <a:r>
              <a:rPr lang="en-US" sz="2600" dirty="0"/>
              <a:t> </a:t>
            </a:r>
            <a:r>
              <a:rPr lang="en-US" sz="2600" dirty="0" err="1"/>
              <a:t>ve</a:t>
            </a:r>
            <a:r>
              <a:rPr lang="en-US" sz="2600" dirty="0"/>
              <a:t> </a:t>
            </a:r>
            <a:r>
              <a:rPr lang="en-US" sz="2600" dirty="0" err="1"/>
              <a:t>konu</a:t>
            </a:r>
            <a:r>
              <a:rPr lang="en-US" sz="2600" dirty="0"/>
              <a:t> </a:t>
            </a:r>
            <a:r>
              <a:rPr lang="en-US" sz="2600" dirty="0" err="1"/>
              <a:t>ile</a:t>
            </a:r>
            <a:r>
              <a:rPr lang="en-US" sz="2600" dirty="0"/>
              <a:t> </a:t>
            </a:r>
            <a:r>
              <a:rPr lang="en-US" sz="2600" dirty="0" err="1"/>
              <a:t>ilgili</a:t>
            </a:r>
            <a:r>
              <a:rPr lang="en-US" sz="2600" dirty="0"/>
              <a:t> </a:t>
            </a:r>
            <a:r>
              <a:rPr lang="en-US" sz="2600" dirty="0" err="1"/>
              <a:t>tecrübe</a:t>
            </a:r>
            <a:r>
              <a:rPr lang="en-US" sz="2600" dirty="0"/>
              <a:t> </a:t>
            </a:r>
            <a:r>
              <a:rPr lang="en-US" sz="2600" dirty="0" err="1"/>
              <a:t>sahibi</a:t>
            </a:r>
            <a:r>
              <a:rPr lang="en-US" sz="2600" dirty="0"/>
              <a:t> </a:t>
            </a:r>
            <a:r>
              <a:rPr lang="en-US" sz="2600" dirty="0" err="1"/>
              <a:t>çalışanlarca</a:t>
            </a:r>
            <a:r>
              <a:rPr lang="en-US" sz="2600" dirty="0"/>
              <a:t> </a:t>
            </a:r>
            <a:r>
              <a:rPr lang="en-US" sz="2600" dirty="0" err="1"/>
              <a:t>yapılır</a:t>
            </a:r>
            <a:r>
              <a:rPr lang="en-US" sz="2600" dirty="0"/>
              <a:t>.</a:t>
            </a:r>
          </a:p>
          <a:p>
            <a:r>
              <a:rPr lang="en-US" sz="2600" dirty="0" err="1"/>
              <a:t>Kalıp</a:t>
            </a:r>
            <a:r>
              <a:rPr lang="en-US" sz="2600" dirty="0"/>
              <a:t> </a:t>
            </a:r>
            <a:r>
              <a:rPr lang="en-US" sz="2600" dirty="0" err="1"/>
              <a:t>panolarının</a:t>
            </a:r>
            <a:r>
              <a:rPr lang="en-US" sz="2600" dirty="0"/>
              <a:t>, </a:t>
            </a:r>
            <a:r>
              <a:rPr lang="en-US" sz="2600" dirty="0" err="1"/>
              <a:t>geçici</a:t>
            </a:r>
            <a:r>
              <a:rPr lang="en-US" sz="2600" dirty="0"/>
              <a:t> </a:t>
            </a:r>
            <a:r>
              <a:rPr lang="en-US" sz="2600" dirty="0" err="1"/>
              <a:t>destek</a:t>
            </a:r>
            <a:r>
              <a:rPr lang="en-US" sz="2600" dirty="0"/>
              <a:t> </a:t>
            </a:r>
            <a:r>
              <a:rPr lang="en-US" sz="2600" dirty="0" err="1"/>
              <a:t>ve</a:t>
            </a:r>
            <a:r>
              <a:rPr lang="en-US" sz="2600" dirty="0"/>
              <a:t> </a:t>
            </a:r>
            <a:r>
              <a:rPr lang="en-US" sz="2600" dirty="0" err="1"/>
              <a:t>payandaların</a:t>
            </a:r>
            <a:r>
              <a:rPr lang="en-US" sz="2600" dirty="0"/>
              <a:t> </a:t>
            </a:r>
            <a:r>
              <a:rPr lang="en-US" sz="2600" dirty="0" err="1"/>
              <a:t>üzerlerine</a:t>
            </a:r>
            <a:r>
              <a:rPr lang="en-US" sz="2600" dirty="0"/>
              <a:t> </a:t>
            </a:r>
            <a:r>
              <a:rPr lang="en-US" sz="2600" dirty="0" err="1"/>
              <a:t>binen</a:t>
            </a:r>
            <a:r>
              <a:rPr lang="en-US" sz="2600" dirty="0"/>
              <a:t> </a:t>
            </a:r>
            <a:r>
              <a:rPr lang="en-US" sz="2600" dirty="0" err="1"/>
              <a:t>yüke</a:t>
            </a:r>
            <a:r>
              <a:rPr lang="en-US" sz="2600" dirty="0"/>
              <a:t> </a:t>
            </a:r>
            <a:r>
              <a:rPr lang="en-US" sz="2600" dirty="0" err="1"/>
              <a:t>ve</a:t>
            </a:r>
            <a:r>
              <a:rPr lang="en-US" sz="2600" dirty="0"/>
              <a:t> </a:t>
            </a:r>
            <a:r>
              <a:rPr lang="en-US" sz="2600" dirty="0" err="1"/>
              <a:t>gerilime</a:t>
            </a:r>
            <a:r>
              <a:rPr lang="en-US" sz="2600" dirty="0"/>
              <a:t> </a:t>
            </a:r>
            <a:r>
              <a:rPr lang="en-US" sz="2600" dirty="0" err="1"/>
              <a:t>dayanacak</a:t>
            </a:r>
            <a:r>
              <a:rPr lang="en-US" sz="2600" dirty="0"/>
              <a:t> </a:t>
            </a:r>
            <a:r>
              <a:rPr lang="en-US" sz="2600" dirty="0" err="1"/>
              <a:t>şekilde</a:t>
            </a:r>
            <a:r>
              <a:rPr lang="en-US" sz="2600" dirty="0"/>
              <a:t> </a:t>
            </a:r>
            <a:r>
              <a:rPr lang="en-US" sz="2600" dirty="0" err="1"/>
              <a:t>planlanması</a:t>
            </a:r>
            <a:r>
              <a:rPr lang="en-US" sz="2600" dirty="0"/>
              <a:t>, </a:t>
            </a:r>
            <a:r>
              <a:rPr lang="en-US" sz="2600" dirty="0" err="1"/>
              <a:t>tasarlanması</a:t>
            </a:r>
            <a:r>
              <a:rPr lang="en-US" sz="2600" dirty="0"/>
              <a:t>, </a:t>
            </a:r>
            <a:r>
              <a:rPr lang="en-US" sz="2600" dirty="0" err="1"/>
              <a:t>kurulması</a:t>
            </a:r>
            <a:r>
              <a:rPr lang="en-US" sz="2600" dirty="0"/>
              <a:t> </a:t>
            </a:r>
            <a:r>
              <a:rPr lang="en-US" sz="2600" dirty="0" err="1"/>
              <a:t>ve</a:t>
            </a:r>
            <a:r>
              <a:rPr lang="en-US" sz="2600" dirty="0"/>
              <a:t> </a:t>
            </a:r>
            <a:r>
              <a:rPr lang="en-US" sz="2600" dirty="0" err="1"/>
              <a:t>korunması</a:t>
            </a:r>
            <a:r>
              <a:rPr lang="en-US" sz="2600" dirty="0"/>
              <a:t> </a:t>
            </a:r>
            <a:r>
              <a:rPr lang="en-US" sz="2600" dirty="0" err="1"/>
              <a:t>sağlanır</a:t>
            </a:r>
            <a:r>
              <a:rPr lang="en-US" sz="2600" dirty="0"/>
              <a:t>.</a:t>
            </a:r>
          </a:p>
          <a:p>
            <a:r>
              <a:rPr lang="en-US" sz="2600" dirty="0" err="1"/>
              <a:t>Çalışanları</a:t>
            </a:r>
            <a:r>
              <a:rPr lang="en-US" sz="2600" dirty="0"/>
              <a:t>, </a:t>
            </a:r>
            <a:r>
              <a:rPr lang="en-US" sz="2600" dirty="0" err="1"/>
              <a:t>kalıp</a:t>
            </a:r>
            <a:r>
              <a:rPr lang="en-US" sz="2600" dirty="0"/>
              <a:t> </a:t>
            </a:r>
            <a:r>
              <a:rPr lang="en-US" sz="2600" dirty="0" err="1"/>
              <a:t>sisteminin</a:t>
            </a:r>
            <a:r>
              <a:rPr lang="en-US" sz="2600" dirty="0"/>
              <a:t> </a:t>
            </a:r>
            <a:r>
              <a:rPr lang="en-US" sz="2600" dirty="0" err="1"/>
              <a:t>geçici</a:t>
            </a:r>
            <a:r>
              <a:rPr lang="en-US" sz="2600" dirty="0"/>
              <a:t> </a:t>
            </a:r>
            <a:r>
              <a:rPr lang="en-US" sz="2600" dirty="0" err="1"/>
              <a:t>dayanıksızlık</a:t>
            </a:r>
            <a:r>
              <a:rPr lang="en-US" sz="2600" dirty="0"/>
              <a:t> </a:t>
            </a:r>
            <a:r>
              <a:rPr lang="en-US" sz="2600" dirty="0" err="1"/>
              <a:t>veya</a:t>
            </a:r>
            <a:r>
              <a:rPr lang="en-US" sz="2600" dirty="0"/>
              <a:t> </a:t>
            </a:r>
            <a:r>
              <a:rPr lang="en-US" sz="2600" dirty="0" err="1"/>
              <a:t>kırılganlığından</a:t>
            </a:r>
            <a:r>
              <a:rPr lang="en-US" sz="2600" dirty="0"/>
              <a:t> </a:t>
            </a:r>
            <a:r>
              <a:rPr lang="en-US" sz="2600" dirty="0" err="1"/>
              <a:t>kaynaklanan</a:t>
            </a:r>
            <a:r>
              <a:rPr lang="en-US" sz="2600" dirty="0"/>
              <a:t> </a:t>
            </a:r>
            <a:r>
              <a:rPr lang="en-US" sz="2600" dirty="0" err="1"/>
              <a:t>risklerden</a:t>
            </a:r>
            <a:r>
              <a:rPr lang="en-US" sz="2600" dirty="0"/>
              <a:t> </a:t>
            </a:r>
            <a:r>
              <a:rPr lang="en-US" sz="2600" dirty="0" err="1"/>
              <a:t>korumak</a:t>
            </a:r>
            <a:r>
              <a:rPr lang="en-US" sz="2600" dirty="0"/>
              <a:t> </a:t>
            </a:r>
            <a:r>
              <a:rPr lang="en-US" sz="2600" dirty="0" err="1"/>
              <a:t>için</a:t>
            </a:r>
            <a:r>
              <a:rPr lang="en-US" sz="2600" dirty="0"/>
              <a:t> </a:t>
            </a:r>
            <a:r>
              <a:rPr lang="en-US" sz="2600" dirty="0" err="1"/>
              <a:t>yeterli</a:t>
            </a:r>
            <a:r>
              <a:rPr lang="en-US" sz="2600" dirty="0"/>
              <a:t> </a:t>
            </a:r>
            <a:r>
              <a:rPr lang="en-US" sz="2600" dirty="0" err="1"/>
              <a:t>tedbirler</a:t>
            </a:r>
            <a:r>
              <a:rPr lang="en-US" sz="2600" dirty="0"/>
              <a:t> </a:t>
            </a:r>
            <a:r>
              <a:rPr lang="en-US" sz="2600" dirty="0" err="1"/>
              <a:t>alınır</a:t>
            </a:r>
            <a:r>
              <a:rPr lang="en-US" sz="2600" dirty="0"/>
              <a:t>.</a:t>
            </a:r>
            <a:r>
              <a:rPr lang="en-US" dirty="0"/>
              <a:t> </a:t>
            </a:r>
          </a:p>
          <a:p>
            <a:endParaRPr lang="en-US" dirty="0"/>
          </a:p>
        </p:txBody>
      </p:sp>
      <p:sp>
        <p:nvSpPr>
          <p:cNvPr id="3" name="Title 2"/>
          <p:cNvSpPr>
            <a:spLocks noGrp="1"/>
          </p:cNvSpPr>
          <p:nvPr>
            <p:ph type="title"/>
          </p:nvPr>
        </p:nvSpPr>
        <p:spPr/>
        <p:txBody>
          <a:bodyPr>
            <a:normAutofit/>
          </a:bodyPr>
          <a:lstStyle/>
          <a:p>
            <a:r>
              <a:rPr lang="tr-TR" dirty="0"/>
              <a:t>BETONARME KALIP İŞLERİ</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a:t>İnşaat İş Güvenliği</a:t>
            </a:r>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55</a:t>
            </a:fld>
            <a:endParaRPr lang="en-US"/>
          </a:p>
        </p:txBody>
      </p:sp>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err="1"/>
              <a:t>Betonarme</a:t>
            </a:r>
            <a:r>
              <a:rPr lang="en-US" sz="2400" dirty="0"/>
              <a:t> </a:t>
            </a:r>
            <a:r>
              <a:rPr lang="en-US" sz="2400" dirty="0" err="1"/>
              <a:t>kalıplarının</a:t>
            </a:r>
            <a:r>
              <a:rPr lang="en-US" sz="2400" dirty="0"/>
              <a:t> </a:t>
            </a:r>
            <a:r>
              <a:rPr lang="en-US" sz="2400" dirty="0" err="1"/>
              <a:t>yeterliliği</a:t>
            </a:r>
            <a:r>
              <a:rPr lang="en-US" sz="2400" dirty="0"/>
              <a:t> her </a:t>
            </a:r>
            <a:r>
              <a:rPr lang="en-US" sz="2400" dirty="0" err="1"/>
              <a:t>beton</a:t>
            </a:r>
            <a:r>
              <a:rPr lang="en-US" sz="2400" dirty="0"/>
              <a:t> </a:t>
            </a:r>
            <a:r>
              <a:rPr lang="en-US" sz="2400" dirty="0" err="1"/>
              <a:t>dökümünden</a:t>
            </a:r>
            <a:r>
              <a:rPr lang="en-US" sz="2400" dirty="0"/>
              <a:t> </a:t>
            </a:r>
            <a:r>
              <a:rPr lang="en-US" sz="2400" dirty="0" err="1"/>
              <a:t>önce</a:t>
            </a:r>
            <a:r>
              <a:rPr lang="en-US" sz="2400" dirty="0"/>
              <a:t> </a:t>
            </a:r>
            <a:r>
              <a:rPr lang="en-US" sz="2400" dirty="0" err="1"/>
              <a:t>kontrol</a:t>
            </a:r>
            <a:r>
              <a:rPr lang="en-US" sz="2400" dirty="0"/>
              <a:t> </a:t>
            </a:r>
            <a:r>
              <a:rPr lang="en-US" sz="2400" dirty="0" err="1"/>
              <a:t>edilir</a:t>
            </a:r>
            <a:r>
              <a:rPr lang="en-US" sz="2400" dirty="0"/>
              <a:t>. </a:t>
            </a:r>
            <a:endParaRPr lang="tr-TR" sz="2400" dirty="0"/>
          </a:p>
          <a:p>
            <a:r>
              <a:rPr lang="en-US" sz="2400" dirty="0" err="1"/>
              <a:t>Özellikle</a:t>
            </a:r>
            <a:r>
              <a:rPr lang="en-US" sz="2400" dirty="0"/>
              <a:t> </a:t>
            </a:r>
            <a:r>
              <a:rPr lang="en-US" sz="2400" dirty="0" err="1"/>
              <a:t>kayar</a:t>
            </a:r>
            <a:r>
              <a:rPr lang="en-US" sz="2400" dirty="0"/>
              <a:t> </a:t>
            </a:r>
            <a:r>
              <a:rPr lang="en-US" sz="2400" dirty="0" err="1"/>
              <a:t>kalıp</a:t>
            </a:r>
            <a:r>
              <a:rPr lang="en-US" sz="2400" dirty="0"/>
              <a:t>, </a:t>
            </a:r>
            <a:r>
              <a:rPr lang="en-US" sz="2400" dirty="0" err="1"/>
              <a:t>tünel</a:t>
            </a:r>
            <a:r>
              <a:rPr lang="en-US" sz="2400" dirty="0"/>
              <a:t> </a:t>
            </a:r>
            <a:r>
              <a:rPr lang="en-US" sz="2400" dirty="0" err="1"/>
              <a:t>kalıp</a:t>
            </a:r>
            <a:r>
              <a:rPr lang="en-US" sz="2400" dirty="0"/>
              <a:t> </a:t>
            </a:r>
            <a:r>
              <a:rPr lang="en-US" sz="2400" dirty="0" err="1"/>
              <a:t>ve</a:t>
            </a:r>
            <a:r>
              <a:rPr lang="en-US" sz="2400" dirty="0"/>
              <a:t> </a:t>
            </a:r>
            <a:r>
              <a:rPr lang="en-US" sz="2400" dirty="0" err="1"/>
              <a:t>masa</a:t>
            </a:r>
            <a:r>
              <a:rPr lang="en-US" sz="2400" dirty="0"/>
              <a:t> </a:t>
            </a:r>
            <a:r>
              <a:rPr lang="en-US" sz="2400" dirty="0" err="1"/>
              <a:t>kalıplardaki</a:t>
            </a:r>
            <a:r>
              <a:rPr lang="en-US" sz="2400" dirty="0"/>
              <a:t> </a:t>
            </a:r>
            <a:r>
              <a:rPr lang="en-US" sz="2400" dirty="0" err="1"/>
              <a:t>bağlantı</a:t>
            </a:r>
            <a:r>
              <a:rPr lang="en-US" sz="2400" dirty="0"/>
              <a:t> </a:t>
            </a:r>
            <a:r>
              <a:rPr lang="en-US" sz="2400" dirty="0" err="1"/>
              <a:t>yerleri</a:t>
            </a:r>
            <a:r>
              <a:rPr lang="en-US" sz="2400" dirty="0"/>
              <a:t>, </a:t>
            </a:r>
            <a:r>
              <a:rPr lang="en-US" sz="2400" dirty="0" err="1"/>
              <a:t>sabitleme</a:t>
            </a:r>
            <a:r>
              <a:rPr lang="en-US" sz="2400" dirty="0"/>
              <a:t> </a:t>
            </a:r>
            <a:r>
              <a:rPr lang="en-US" sz="2400" dirty="0" err="1"/>
              <a:t>elemanları</a:t>
            </a:r>
            <a:r>
              <a:rPr lang="en-US" sz="2400" dirty="0"/>
              <a:t>, </a:t>
            </a:r>
            <a:r>
              <a:rPr lang="en-US" sz="2400" dirty="0" err="1"/>
              <a:t>tijler</a:t>
            </a:r>
            <a:r>
              <a:rPr lang="en-US" sz="2400" dirty="0"/>
              <a:t>, </a:t>
            </a:r>
            <a:r>
              <a:rPr lang="en-US" sz="2400" dirty="0" err="1"/>
              <a:t>hidrolik</a:t>
            </a:r>
            <a:r>
              <a:rPr lang="en-US" sz="2400" dirty="0"/>
              <a:t> </a:t>
            </a:r>
            <a:r>
              <a:rPr lang="en-US" sz="2400" dirty="0" err="1"/>
              <a:t>hortumları</a:t>
            </a:r>
            <a:r>
              <a:rPr lang="en-US" sz="2400" dirty="0"/>
              <a:t>, </a:t>
            </a:r>
            <a:r>
              <a:rPr lang="en-US" sz="2400" dirty="0" err="1"/>
              <a:t>taşıma</a:t>
            </a:r>
            <a:r>
              <a:rPr lang="en-US" sz="2400" dirty="0"/>
              <a:t> </a:t>
            </a:r>
            <a:r>
              <a:rPr lang="en-US" sz="2400" dirty="0" err="1"/>
              <a:t>yerleri</a:t>
            </a:r>
            <a:r>
              <a:rPr lang="en-US" sz="2400" dirty="0"/>
              <a:t>, </a:t>
            </a:r>
            <a:r>
              <a:rPr lang="en-US" sz="2400" dirty="0" err="1"/>
              <a:t>pano</a:t>
            </a:r>
            <a:r>
              <a:rPr lang="en-US" sz="2400" dirty="0"/>
              <a:t> </a:t>
            </a:r>
            <a:r>
              <a:rPr lang="en-US" sz="2400" dirty="0" err="1"/>
              <a:t>krikoları</a:t>
            </a:r>
            <a:r>
              <a:rPr lang="en-US" sz="2400" dirty="0"/>
              <a:t>, </a:t>
            </a:r>
            <a:r>
              <a:rPr lang="en-US" sz="2400" dirty="0" err="1"/>
              <a:t>teker</a:t>
            </a:r>
            <a:r>
              <a:rPr lang="en-US" sz="2400" dirty="0"/>
              <a:t> </a:t>
            </a:r>
            <a:r>
              <a:rPr lang="en-US" sz="2400" dirty="0" err="1"/>
              <a:t>sistemleri</a:t>
            </a:r>
            <a:r>
              <a:rPr lang="en-US" sz="2400" dirty="0"/>
              <a:t>, </a:t>
            </a:r>
            <a:r>
              <a:rPr lang="en-US" sz="2400" dirty="0" err="1"/>
              <a:t>fiş</a:t>
            </a:r>
            <a:r>
              <a:rPr lang="en-US" sz="2400" dirty="0"/>
              <a:t> </a:t>
            </a:r>
            <a:r>
              <a:rPr lang="en-US" sz="2400" dirty="0" err="1"/>
              <a:t>krikoları</a:t>
            </a:r>
            <a:r>
              <a:rPr lang="en-US" sz="2400" dirty="0"/>
              <a:t>, </a:t>
            </a:r>
            <a:r>
              <a:rPr lang="en-US" sz="2400" dirty="0" err="1"/>
              <a:t>yayların</a:t>
            </a:r>
            <a:r>
              <a:rPr lang="en-US" sz="2400" dirty="0"/>
              <a:t> </a:t>
            </a:r>
            <a:r>
              <a:rPr lang="en-US" sz="2400" dirty="0" err="1"/>
              <a:t>aksları</a:t>
            </a:r>
            <a:r>
              <a:rPr lang="en-US" sz="2400" dirty="0"/>
              <a:t> </a:t>
            </a:r>
            <a:r>
              <a:rPr lang="en-US" sz="2400" dirty="0" err="1"/>
              <a:t>ve</a:t>
            </a:r>
            <a:r>
              <a:rPr lang="en-US" sz="2400" dirty="0"/>
              <a:t> </a:t>
            </a:r>
            <a:r>
              <a:rPr lang="en-US" sz="2400" dirty="0" err="1"/>
              <a:t>hareketli</a:t>
            </a:r>
            <a:r>
              <a:rPr lang="en-US" sz="2400" dirty="0"/>
              <a:t> </a:t>
            </a:r>
            <a:r>
              <a:rPr lang="en-US" sz="2400" dirty="0" err="1"/>
              <a:t>parçalar</a:t>
            </a:r>
            <a:r>
              <a:rPr lang="en-US" sz="2400" dirty="0"/>
              <a:t>, </a:t>
            </a:r>
            <a:r>
              <a:rPr lang="en-US" sz="2400" dirty="0" err="1"/>
              <a:t>sapma</a:t>
            </a:r>
            <a:r>
              <a:rPr lang="en-US" sz="2400" dirty="0"/>
              <a:t> </a:t>
            </a:r>
            <a:r>
              <a:rPr lang="en-US" sz="2400" dirty="0" err="1"/>
              <a:t>pimler</a:t>
            </a:r>
            <a:r>
              <a:rPr lang="en-US" sz="2400" dirty="0"/>
              <a:t>, </a:t>
            </a:r>
            <a:r>
              <a:rPr lang="en-US" sz="2400" dirty="0" err="1"/>
              <a:t>ağ</a:t>
            </a:r>
            <a:r>
              <a:rPr lang="en-US" sz="2400" dirty="0"/>
              <a:t> </a:t>
            </a:r>
            <a:r>
              <a:rPr lang="en-US" sz="2400" dirty="0" err="1"/>
              <a:t>sistemleri</a:t>
            </a:r>
            <a:r>
              <a:rPr lang="en-US" sz="2400" dirty="0"/>
              <a:t> </a:t>
            </a:r>
            <a:r>
              <a:rPr lang="en-US" sz="2400" dirty="0" err="1"/>
              <a:t>ve</a:t>
            </a:r>
            <a:r>
              <a:rPr lang="en-US" sz="2400" dirty="0"/>
              <a:t> </a:t>
            </a:r>
            <a:r>
              <a:rPr lang="en-US" sz="2400" dirty="0" err="1"/>
              <a:t>benzeri</a:t>
            </a:r>
            <a:r>
              <a:rPr lang="en-US" sz="2400" dirty="0"/>
              <a:t> </a:t>
            </a:r>
            <a:r>
              <a:rPr lang="en-US" sz="2400" dirty="0" err="1"/>
              <a:t>kalıp</a:t>
            </a:r>
            <a:r>
              <a:rPr lang="en-US" sz="2400" dirty="0"/>
              <a:t> </a:t>
            </a:r>
            <a:r>
              <a:rPr lang="en-US" sz="2400" dirty="0" err="1"/>
              <a:t>parça</a:t>
            </a:r>
            <a:r>
              <a:rPr lang="en-US" sz="2400" dirty="0"/>
              <a:t> </a:t>
            </a:r>
            <a:r>
              <a:rPr lang="en-US" sz="2400" dirty="0" err="1"/>
              <a:t>ve</a:t>
            </a:r>
            <a:r>
              <a:rPr lang="en-US" sz="2400" dirty="0"/>
              <a:t> </a:t>
            </a:r>
            <a:r>
              <a:rPr lang="en-US" sz="2400" dirty="0" err="1"/>
              <a:t>unsurları</a:t>
            </a:r>
            <a:r>
              <a:rPr lang="en-US" sz="2400" dirty="0"/>
              <a:t> </a:t>
            </a:r>
            <a:r>
              <a:rPr lang="en-US" sz="2400" dirty="0" err="1"/>
              <a:t>düzenli</a:t>
            </a:r>
            <a:r>
              <a:rPr lang="en-US" sz="2400" dirty="0"/>
              <a:t> </a:t>
            </a:r>
            <a:r>
              <a:rPr lang="en-US" sz="2400" dirty="0" err="1"/>
              <a:t>olarak</a:t>
            </a:r>
            <a:r>
              <a:rPr lang="en-US" sz="2400" dirty="0"/>
              <a:t> </a:t>
            </a:r>
            <a:r>
              <a:rPr lang="en-US" sz="2400" dirty="0" err="1"/>
              <a:t>ve</a:t>
            </a:r>
            <a:r>
              <a:rPr lang="en-US" sz="2400" dirty="0"/>
              <a:t> her </a:t>
            </a:r>
            <a:r>
              <a:rPr lang="en-US" sz="2400" dirty="0" err="1"/>
              <a:t>kullanımdan</a:t>
            </a:r>
            <a:r>
              <a:rPr lang="en-US" sz="2400" dirty="0"/>
              <a:t> </a:t>
            </a:r>
            <a:r>
              <a:rPr lang="en-US" sz="2400" dirty="0" err="1"/>
              <a:t>önce</a:t>
            </a:r>
            <a:r>
              <a:rPr lang="en-US" sz="2400" dirty="0"/>
              <a:t> </a:t>
            </a:r>
            <a:r>
              <a:rPr lang="en-US" sz="2400" dirty="0" err="1"/>
              <a:t>kontrol</a:t>
            </a:r>
            <a:r>
              <a:rPr lang="en-US" sz="2400" dirty="0"/>
              <a:t> </a:t>
            </a:r>
            <a:r>
              <a:rPr lang="en-US" sz="2400" dirty="0" err="1"/>
              <a:t>edilerek</a:t>
            </a:r>
            <a:r>
              <a:rPr lang="en-US" sz="2400" dirty="0"/>
              <a:t> </a:t>
            </a:r>
            <a:r>
              <a:rPr lang="en-US" sz="2400" dirty="0" err="1"/>
              <a:t>deformasyona</a:t>
            </a:r>
            <a:r>
              <a:rPr lang="en-US" sz="2400" dirty="0"/>
              <a:t> </a:t>
            </a:r>
            <a:r>
              <a:rPr lang="en-US" sz="2400" dirty="0" err="1"/>
              <a:t>uğramış</a:t>
            </a:r>
            <a:r>
              <a:rPr lang="en-US" sz="2400" dirty="0"/>
              <a:t> </a:t>
            </a:r>
            <a:r>
              <a:rPr lang="en-US" sz="2400" dirty="0" err="1"/>
              <a:t>ve</a:t>
            </a:r>
            <a:r>
              <a:rPr lang="en-US" sz="2400" dirty="0"/>
              <a:t> </a:t>
            </a:r>
            <a:r>
              <a:rPr lang="en-US" sz="2400" dirty="0" err="1"/>
              <a:t>güvenliği</a:t>
            </a:r>
            <a:r>
              <a:rPr lang="en-US" sz="2400" dirty="0"/>
              <a:t> </a:t>
            </a:r>
            <a:r>
              <a:rPr lang="en-US" sz="2400" dirty="0" err="1"/>
              <a:t>tehlikeye</a:t>
            </a:r>
            <a:r>
              <a:rPr lang="en-US" sz="2400" dirty="0"/>
              <a:t> </a:t>
            </a:r>
            <a:r>
              <a:rPr lang="en-US" sz="2400" dirty="0" err="1"/>
              <a:t>atabilecek</a:t>
            </a:r>
            <a:r>
              <a:rPr lang="en-US" sz="2400" dirty="0"/>
              <a:t> </a:t>
            </a:r>
            <a:r>
              <a:rPr lang="en-US" sz="2400" dirty="0" err="1"/>
              <a:t>durumda</a:t>
            </a:r>
            <a:r>
              <a:rPr lang="en-US" sz="2400" dirty="0"/>
              <a:t> </a:t>
            </a:r>
            <a:r>
              <a:rPr lang="en-US" sz="2400" dirty="0" err="1"/>
              <a:t>olanların</a:t>
            </a:r>
            <a:r>
              <a:rPr lang="en-US" sz="2400" dirty="0"/>
              <a:t> </a:t>
            </a:r>
            <a:r>
              <a:rPr lang="en-US" sz="2400" dirty="0" err="1"/>
              <a:t>kullanılmasına</a:t>
            </a:r>
            <a:r>
              <a:rPr lang="en-US" sz="2400" dirty="0"/>
              <a:t> </a:t>
            </a:r>
            <a:r>
              <a:rPr lang="en-US" sz="2400" dirty="0" err="1"/>
              <a:t>müsaade</a:t>
            </a:r>
            <a:r>
              <a:rPr lang="en-US" sz="2400" dirty="0"/>
              <a:t> </a:t>
            </a:r>
            <a:r>
              <a:rPr lang="en-US" sz="2400" dirty="0" err="1"/>
              <a:t>edilmez</a:t>
            </a:r>
            <a:r>
              <a:rPr lang="en-US" sz="2400" dirty="0"/>
              <a:t>. </a:t>
            </a:r>
            <a:r>
              <a:rPr lang="en-US" dirty="0"/>
              <a:t> </a:t>
            </a:r>
          </a:p>
          <a:p>
            <a:endParaRPr lang="en-US" dirty="0"/>
          </a:p>
        </p:txBody>
      </p:sp>
      <p:sp>
        <p:nvSpPr>
          <p:cNvPr id="3" name="Title 2"/>
          <p:cNvSpPr>
            <a:spLocks noGrp="1"/>
          </p:cNvSpPr>
          <p:nvPr>
            <p:ph type="title"/>
          </p:nvPr>
        </p:nvSpPr>
        <p:spPr/>
        <p:txBody>
          <a:bodyPr>
            <a:normAutofit/>
          </a:bodyPr>
          <a:lstStyle/>
          <a:p>
            <a:r>
              <a:rPr lang="tr-TR" dirty="0"/>
              <a:t>Betonarme Kalıp İşleri (devam)</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a:t>İnşaat İş Güvenliği</a:t>
            </a:r>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56</a:t>
            </a:fld>
            <a:endParaRPr lang="en-US"/>
          </a:p>
        </p:txBody>
      </p:sp>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err="1"/>
              <a:t>Kalıp</a:t>
            </a:r>
            <a:r>
              <a:rPr lang="en-US" sz="2400" dirty="0"/>
              <a:t> </a:t>
            </a:r>
            <a:r>
              <a:rPr lang="en-US" sz="2400" dirty="0" err="1"/>
              <a:t>sökme</a:t>
            </a:r>
            <a:r>
              <a:rPr lang="en-US" sz="2400" dirty="0"/>
              <a:t> </a:t>
            </a:r>
            <a:r>
              <a:rPr lang="en-US" sz="2400" dirty="0" err="1"/>
              <a:t>işi</a:t>
            </a:r>
            <a:r>
              <a:rPr lang="en-US" sz="2400" dirty="0"/>
              <a:t> </a:t>
            </a:r>
            <a:r>
              <a:rPr lang="en-US" sz="2400" dirty="0" err="1"/>
              <a:t>için</a:t>
            </a:r>
            <a:r>
              <a:rPr lang="en-US" sz="2400" dirty="0"/>
              <a:t> </a:t>
            </a:r>
            <a:r>
              <a:rPr lang="en-US" sz="2400" dirty="0" err="1"/>
              <a:t>izlenecek</a:t>
            </a:r>
            <a:r>
              <a:rPr lang="en-US" sz="2400" dirty="0"/>
              <a:t> </a:t>
            </a:r>
            <a:r>
              <a:rPr lang="en-US" sz="2400" dirty="0" err="1"/>
              <a:t>çalışma</a:t>
            </a:r>
            <a:r>
              <a:rPr lang="en-US" sz="2400" dirty="0"/>
              <a:t> </a:t>
            </a:r>
            <a:r>
              <a:rPr lang="en-US" sz="2400" dirty="0" err="1"/>
              <a:t>yöntemi</a:t>
            </a:r>
            <a:r>
              <a:rPr lang="en-US" sz="2400" dirty="0"/>
              <a:t>,  </a:t>
            </a:r>
            <a:r>
              <a:rPr lang="en-US" sz="2400" dirty="0" err="1"/>
              <a:t>parçaların</a:t>
            </a:r>
            <a:r>
              <a:rPr lang="en-US" sz="2400" dirty="0"/>
              <a:t> </a:t>
            </a:r>
            <a:r>
              <a:rPr lang="en-US" sz="2400" dirty="0" err="1"/>
              <a:t>hangi</a:t>
            </a:r>
            <a:r>
              <a:rPr lang="en-US" sz="2400" dirty="0"/>
              <a:t> </a:t>
            </a:r>
            <a:r>
              <a:rPr lang="en-US" sz="2400" dirty="0" err="1"/>
              <a:t>sırayla</a:t>
            </a:r>
            <a:r>
              <a:rPr lang="en-US" sz="2400" dirty="0"/>
              <a:t> </a:t>
            </a:r>
            <a:r>
              <a:rPr lang="en-US" sz="2400" dirty="0" err="1"/>
              <a:t>sökülmesi</a:t>
            </a:r>
            <a:r>
              <a:rPr lang="en-US" sz="2400" dirty="0"/>
              <a:t> </a:t>
            </a:r>
            <a:r>
              <a:rPr lang="en-US" sz="2400" dirty="0" err="1"/>
              <a:t>gerektiği</a:t>
            </a:r>
            <a:r>
              <a:rPr lang="en-US" sz="2400" dirty="0"/>
              <a:t>, </a:t>
            </a:r>
            <a:r>
              <a:rPr lang="en-US" sz="2400" dirty="0" err="1"/>
              <a:t>çalışanların</a:t>
            </a:r>
            <a:r>
              <a:rPr lang="en-US" sz="2400" dirty="0"/>
              <a:t> </a:t>
            </a:r>
            <a:r>
              <a:rPr lang="en-US" sz="2400" dirty="0" err="1"/>
              <a:t>çalışma</a:t>
            </a:r>
            <a:r>
              <a:rPr lang="en-US" sz="2400" dirty="0"/>
              <a:t> </a:t>
            </a:r>
            <a:r>
              <a:rPr lang="en-US" sz="2400" dirty="0" err="1"/>
              <a:t>yerlerine</a:t>
            </a:r>
            <a:r>
              <a:rPr lang="en-US" sz="2400" dirty="0"/>
              <a:t> </a:t>
            </a:r>
            <a:r>
              <a:rPr lang="en-US" sz="2400" dirty="0" err="1"/>
              <a:t>güvenli</a:t>
            </a:r>
            <a:r>
              <a:rPr lang="en-US" sz="2400" dirty="0"/>
              <a:t> </a:t>
            </a:r>
            <a:r>
              <a:rPr lang="en-US" sz="2400" dirty="0" err="1"/>
              <a:t>ulaşımı</a:t>
            </a:r>
            <a:r>
              <a:rPr lang="en-US" sz="2400" dirty="0"/>
              <a:t>, </a:t>
            </a:r>
            <a:r>
              <a:rPr lang="en-US" sz="2400" dirty="0" err="1"/>
              <a:t>sökülen</a:t>
            </a:r>
            <a:r>
              <a:rPr lang="en-US" sz="2400" dirty="0"/>
              <a:t> </a:t>
            </a:r>
            <a:r>
              <a:rPr lang="en-US" sz="2400" dirty="0" err="1"/>
              <a:t>kalıp</a:t>
            </a:r>
            <a:r>
              <a:rPr lang="en-US" sz="2400" dirty="0"/>
              <a:t> </a:t>
            </a:r>
            <a:r>
              <a:rPr lang="en-US" sz="2400" dirty="0" err="1"/>
              <a:t>malzemelerinin</a:t>
            </a:r>
            <a:r>
              <a:rPr lang="en-US" sz="2400" dirty="0"/>
              <a:t> </a:t>
            </a:r>
            <a:r>
              <a:rPr lang="en-US" sz="2400" dirty="0" err="1"/>
              <a:t>çalışma</a:t>
            </a:r>
            <a:r>
              <a:rPr lang="en-US" sz="2400" dirty="0"/>
              <a:t> </a:t>
            </a:r>
            <a:r>
              <a:rPr lang="en-US" sz="2400" dirty="0" err="1"/>
              <a:t>ortamından</a:t>
            </a:r>
            <a:r>
              <a:rPr lang="en-US" sz="2400" dirty="0"/>
              <a:t> </a:t>
            </a:r>
            <a:r>
              <a:rPr lang="en-US" sz="2400" dirty="0" err="1"/>
              <a:t>güvenli</a:t>
            </a:r>
            <a:r>
              <a:rPr lang="en-US" sz="2400" dirty="0"/>
              <a:t> </a:t>
            </a:r>
            <a:r>
              <a:rPr lang="en-US" sz="2400" dirty="0" err="1"/>
              <a:t>şekilde</a:t>
            </a:r>
            <a:r>
              <a:rPr lang="en-US" sz="2400" dirty="0"/>
              <a:t> </a:t>
            </a:r>
            <a:r>
              <a:rPr lang="en-US" sz="2400" dirty="0" err="1"/>
              <a:t>uzaklaştırılması</a:t>
            </a:r>
            <a:r>
              <a:rPr lang="en-US" sz="2400" dirty="0"/>
              <a:t> </a:t>
            </a:r>
            <a:r>
              <a:rPr lang="en-US" sz="2400" dirty="0" err="1"/>
              <a:t>ve</a:t>
            </a:r>
            <a:r>
              <a:rPr lang="en-US" sz="2400" dirty="0"/>
              <a:t> </a:t>
            </a:r>
            <a:r>
              <a:rPr lang="en-US" sz="2400" dirty="0" err="1"/>
              <a:t>istifi</a:t>
            </a:r>
            <a:r>
              <a:rPr lang="en-US" sz="2400" dirty="0"/>
              <a:t>, </a:t>
            </a:r>
            <a:r>
              <a:rPr lang="en-US" sz="2400" dirty="0" err="1"/>
              <a:t>kalıp</a:t>
            </a:r>
            <a:r>
              <a:rPr lang="en-US" sz="2400" dirty="0"/>
              <a:t> </a:t>
            </a:r>
            <a:r>
              <a:rPr lang="en-US" sz="2400" dirty="0" err="1"/>
              <a:t>malzemelerinin</a:t>
            </a:r>
            <a:r>
              <a:rPr lang="en-US" sz="2400" dirty="0"/>
              <a:t> </a:t>
            </a:r>
            <a:r>
              <a:rPr lang="en-US" sz="2400" dirty="0" err="1"/>
              <a:t>dengeli</a:t>
            </a:r>
            <a:r>
              <a:rPr lang="en-US" sz="2400" dirty="0"/>
              <a:t> </a:t>
            </a:r>
            <a:r>
              <a:rPr lang="en-US" sz="2400" dirty="0" err="1"/>
              <a:t>olarak</a:t>
            </a:r>
            <a:r>
              <a:rPr lang="en-US" sz="2400" dirty="0"/>
              <a:t> </a:t>
            </a:r>
            <a:r>
              <a:rPr lang="en-US" sz="2400" dirty="0" err="1"/>
              <a:t>yere</a:t>
            </a:r>
            <a:r>
              <a:rPr lang="en-US" sz="2400" dirty="0"/>
              <a:t> </a:t>
            </a:r>
            <a:r>
              <a:rPr lang="en-US" sz="2400" dirty="0" err="1"/>
              <a:t>indirilmesi</a:t>
            </a:r>
            <a:r>
              <a:rPr lang="en-US" sz="2400" dirty="0"/>
              <a:t> </a:t>
            </a:r>
            <a:r>
              <a:rPr lang="en-US" sz="2400" dirty="0" err="1"/>
              <a:t>veya</a:t>
            </a:r>
            <a:r>
              <a:rPr lang="en-US" sz="2400" dirty="0"/>
              <a:t> </a:t>
            </a:r>
            <a:r>
              <a:rPr lang="en-US" sz="2400" dirty="0" err="1"/>
              <a:t>yukarıya</a:t>
            </a:r>
            <a:r>
              <a:rPr lang="en-US" sz="2400" dirty="0"/>
              <a:t> </a:t>
            </a:r>
            <a:r>
              <a:rPr lang="en-US" sz="2400" dirty="0" err="1"/>
              <a:t>çıkarılması</a:t>
            </a:r>
            <a:r>
              <a:rPr lang="en-US" sz="2400" dirty="0"/>
              <a:t> </a:t>
            </a:r>
            <a:r>
              <a:rPr lang="en-US" sz="2400" dirty="0" err="1"/>
              <a:t>gibi</a:t>
            </a:r>
            <a:r>
              <a:rPr lang="en-US" sz="2400" dirty="0"/>
              <a:t> </a:t>
            </a:r>
            <a:r>
              <a:rPr lang="en-US" sz="2400" dirty="0" err="1"/>
              <a:t>konularda</a:t>
            </a:r>
            <a:r>
              <a:rPr lang="en-US" sz="2400" dirty="0"/>
              <a:t> </a:t>
            </a:r>
            <a:r>
              <a:rPr lang="en-US" sz="2400" dirty="0" err="1"/>
              <a:t>gerekli</a:t>
            </a:r>
            <a:r>
              <a:rPr lang="en-US" sz="2400" dirty="0"/>
              <a:t> </a:t>
            </a:r>
            <a:r>
              <a:rPr lang="en-US" sz="2400" dirty="0" err="1"/>
              <a:t>düzenlemeler</a:t>
            </a:r>
            <a:r>
              <a:rPr lang="en-US" sz="2400" dirty="0"/>
              <a:t> </a:t>
            </a:r>
            <a:r>
              <a:rPr lang="en-US" sz="2400" dirty="0" err="1"/>
              <a:t>yapılır</a:t>
            </a:r>
            <a:r>
              <a:rPr lang="en-US" sz="2400" dirty="0"/>
              <a:t>, </a:t>
            </a:r>
            <a:r>
              <a:rPr lang="en-US" sz="2400" dirty="0" err="1"/>
              <a:t>araç</a:t>
            </a:r>
            <a:r>
              <a:rPr lang="en-US" sz="2400" dirty="0"/>
              <a:t> </a:t>
            </a:r>
            <a:r>
              <a:rPr lang="en-US" sz="2400" dirty="0" err="1"/>
              <a:t>ve</a:t>
            </a:r>
            <a:r>
              <a:rPr lang="en-US" sz="2400" dirty="0"/>
              <a:t> </a:t>
            </a:r>
            <a:r>
              <a:rPr lang="en-US" sz="2400" dirty="0" err="1"/>
              <a:t>gereçler</a:t>
            </a:r>
            <a:r>
              <a:rPr lang="en-US" sz="2400" dirty="0"/>
              <a:t> </a:t>
            </a:r>
            <a:r>
              <a:rPr lang="en-US" sz="2400" dirty="0" err="1"/>
              <a:t>eksiksiz</a:t>
            </a:r>
            <a:r>
              <a:rPr lang="en-US" sz="2400" dirty="0"/>
              <a:t> </a:t>
            </a:r>
            <a:r>
              <a:rPr lang="en-US" sz="2400" dirty="0" err="1"/>
              <a:t>olarak</a:t>
            </a:r>
            <a:r>
              <a:rPr lang="en-US" sz="2400" dirty="0"/>
              <a:t> </a:t>
            </a:r>
            <a:r>
              <a:rPr lang="en-US" sz="2400" dirty="0" err="1"/>
              <a:t>temin</a:t>
            </a:r>
            <a:r>
              <a:rPr lang="en-US" sz="2400" dirty="0"/>
              <a:t> </a:t>
            </a:r>
            <a:r>
              <a:rPr lang="en-US" sz="2400" dirty="0" err="1"/>
              <a:t>edilir</a:t>
            </a:r>
            <a:r>
              <a:rPr lang="en-US" sz="2400" dirty="0"/>
              <a:t>. </a:t>
            </a:r>
            <a:endParaRPr lang="tr-TR" sz="2400" dirty="0"/>
          </a:p>
          <a:p>
            <a:r>
              <a:rPr lang="en-US" sz="2400" dirty="0" err="1"/>
              <a:t>Söküm</a:t>
            </a:r>
            <a:r>
              <a:rPr lang="en-US" sz="2400" dirty="0"/>
              <a:t> </a:t>
            </a:r>
            <a:r>
              <a:rPr lang="en-US" sz="2400" dirty="0" err="1"/>
              <a:t>sırasında</a:t>
            </a:r>
            <a:r>
              <a:rPr lang="en-US" sz="2400" dirty="0"/>
              <a:t>, </a:t>
            </a:r>
            <a:r>
              <a:rPr lang="en-US" sz="2400" dirty="0" err="1"/>
              <a:t>söküm</a:t>
            </a:r>
            <a:r>
              <a:rPr lang="en-US" sz="2400" dirty="0"/>
              <a:t> </a:t>
            </a:r>
            <a:r>
              <a:rPr lang="en-US" sz="2400" dirty="0" err="1"/>
              <a:t>alanında</a:t>
            </a:r>
            <a:r>
              <a:rPr lang="en-US" sz="2400" dirty="0"/>
              <a:t> </a:t>
            </a:r>
            <a:r>
              <a:rPr lang="en-US" sz="2400" dirty="0" err="1"/>
              <a:t>görevli</a:t>
            </a:r>
            <a:r>
              <a:rPr lang="en-US" sz="2400" dirty="0"/>
              <a:t> </a:t>
            </a:r>
            <a:r>
              <a:rPr lang="en-US" sz="2400" dirty="0" err="1"/>
              <a:t>çalışanlar</a:t>
            </a:r>
            <a:r>
              <a:rPr lang="en-US" sz="2400" dirty="0"/>
              <a:t> </a:t>
            </a:r>
            <a:r>
              <a:rPr lang="en-US" sz="2400" dirty="0" err="1"/>
              <a:t>hariç</a:t>
            </a:r>
            <a:r>
              <a:rPr lang="en-US" sz="2400" dirty="0"/>
              <a:t> </a:t>
            </a:r>
            <a:r>
              <a:rPr lang="en-US" sz="2400" dirty="0" err="1"/>
              <a:t>kimse</a:t>
            </a:r>
            <a:r>
              <a:rPr lang="en-US" sz="2400" dirty="0"/>
              <a:t> </a:t>
            </a:r>
            <a:r>
              <a:rPr lang="en-US" sz="2400" dirty="0" err="1"/>
              <a:t>bulundurulmaz</a:t>
            </a:r>
            <a:r>
              <a:rPr lang="en-US" sz="2400" dirty="0"/>
              <a:t>.</a:t>
            </a:r>
            <a:endParaRPr lang="en-US" dirty="0"/>
          </a:p>
        </p:txBody>
      </p:sp>
      <p:sp>
        <p:nvSpPr>
          <p:cNvPr id="3" name="Title 2"/>
          <p:cNvSpPr>
            <a:spLocks noGrp="1"/>
          </p:cNvSpPr>
          <p:nvPr>
            <p:ph type="title"/>
          </p:nvPr>
        </p:nvSpPr>
        <p:spPr/>
        <p:txBody>
          <a:bodyPr>
            <a:normAutofit/>
          </a:bodyPr>
          <a:lstStyle/>
          <a:p>
            <a:r>
              <a:rPr lang="tr-TR" dirty="0"/>
              <a:t>Betonarme Kalıp İşleri (devam)</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a:t>İnşaat İş Güvenliği</a:t>
            </a:r>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57</a:t>
            </a:fld>
            <a:endParaRPr lang="en-US"/>
          </a:p>
        </p:txBody>
      </p:sp>
    </p:spTree>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Metal </a:t>
            </a:r>
            <a:r>
              <a:rPr lang="en-US" sz="2400" dirty="0" err="1"/>
              <a:t>veya</a:t>
            </a:r>
            <a:r>
              <a:rPr lang="en-US" sz="2400" dirty="0"/>
              <a:t> </a:t>
            </a:r>
            <a:r>
              <a:rPr lang="en-US" sz="2400" dirty="0" err="1"/>
              <a:t>beton</a:t>
            </a:r>
            <a:r>
              <a:rPr lang="en-US" sz="2400" dirty="0"/>
              <a:t> </a:t>
            </a:r>
            <a:r>
              <a:rPr lang="en-US" sz="2400" dirty="0" err="1"/>
              <a:t>karkaslar</a:t>
            </a:r>
            <a:r>
              <a:rPr lang="en-US" sz="2400" dirty="0"/>
              <a:t> </a:t>
            </a:r>
            <a:r>
              <a:rPr lang="en-US" sz="2400" dirty="0" err="1"/>
              <a:t>ve</a:t>
            </a:r>
            <a:r>
              <a:rPr lang="en-US" sz="2400" dirty="0"/>
              <a:t> </a:t>
            </a:r>
            <a:r>
              <a:rPr lang="en-US" sz="2400" dirty="0" err="1"/>
              <a:t>bunların</a:t>
            </a:r>
            <a:r>
              <a:rPr lang="en-US" sz="2400" dirty="0"/>
              <a:t> </a:t>
            </a:r>
            <a:r>
              <a:rPr lang="en-US" sz="2400" dirty="0" err="1"/>
              <a:t>parçalarının</a:t>
            </a:r>
            <a:r>
              <a:rPr lang="en-US" sz="2400" dirty="0"/>
              <a:t>, </a:t>
            </a:r>
            <a:r>
              <a:rPr lang="en-US" sz="2400" dirty="0" err="1"/>
              <a:t>geçici</a:t>
            </a:r>
            <a:r>
              <a:rPr lang="en-US" sz="2400" dirty="0"/>
              <a:t> </a:t>
            </a:r>
            <a:r>
              <a:rPr lang="en-US" sz="2400" dirty="0" err="1"/>
              <a:t>destekler</a:t>
            </a:r>
            <a:r>
              <a:rPr lang="en-US" sz="2400" dirty="0"/>
              <a:t> </a:t>
            </a:r>
            <a:r>
              <a:rPr lang="en-US" sz="2400" dirty="0" err="1"/>
              <a:t>ve</a:t>
            </a:r>
            <a:r>
              <a:rPr lang="en-US" sz="2400" dirty="0"/>
              <a:t> </a:t>
            </a:r>
            <a:r>
              <a:rPr lang="en-US" sz="2400" dirty="0" err="1"/>
              <a:t>payandaların</a:t>
            </a:r>
            <a:r>
              <a:rPr lang="en-US" sz="2400" dirty="0"/>
              <a:t>, </a:t>
            </a:r>
            <a:r>
              <a:rPr lang="en-US" sz="2400" dirty="0" err="1"/>
              <a:t>prefabrik</a:t>
            </a:r>
            <a:r>
              <a:rPr lang="en-US" sz="2400" dirty="0"/>
              <a:t> </a:t>
            </a:r>
            <a:r>
              <a:rPr lang="en-US" sz="2400" dirty="0" err="1"/>
              <a:t>yapı</a:t>
            </a:r>
            <a:r>
              <a:rPr lang="en-US" sz="2400" dirty="0"/>
              <a:t> </a:t>
            </a:r>
            <a:r>
              <a:rPr lang="en-US" sz="2400" dirty="0" err="1"/>
              <a:t>elemanlarının</a:t>
            </a:r>
            <a:r>
              <a:rPr lang="en-US" sz="2400" dirty="0"/>
              <a:t> </a:t>
            </a:r>
            <a:r>
              <a:rPr lang="en-US" sz="2400" dirty="0" err="1"/>
              <a:t>üzerlerine</a:t>
            </a:r>
            <a:r>
              <a:rPr lang="en-US" sz="2400" dirty="0"/>
              <a:t> </a:t>
            </a:r>
            <a:r>
              <a:rPr lang="en-US" sz="2400" dirty="0" err="1"/>
              <a:t>binen</a:t>
            </a:r>
            <a:r>
              <a:rPr lang="en-US" sz="2400" dirty="0"/>
              <a:t> </a:t>
            </a:r>
            <a:r>
              <a:rPr lang="en-US" sz="2400" dirty="0" err="1"/>
              <a:t>yük</a:t>
            </a:r>
            <a:r>
              <a:rPr lang="en-US" sz="2400" dirty="0"/>
              <a:t> </a:t>
            </a:r>
            <a:r>
              <a:rPr lang="en-US" sz="2400" dirty="0" err="1"/>
              <a:t>ve</a:t>
            </a:r>
            <a:r>
              <a:rPr lang="en-US" sz="2400" dirty="0"/>
              <a:t> </a:t>
            </a:r>
            <a:r>
              <a:rPr lang="en-US" sz="2400" dirty="0" err="1"/>
              <a:t>gerilime</a:t>
            </a:r>
            <a:r>
              <a:rPr lang="en-US" sz="2400" dirty="0"/>
              <a:t> </a:t>
            </a:r>
            <a:r>
              <a:rPr lang="en-US" sz="2400" dirty="0" err="1"/>
              <a:t>dayanacak</a:t>
            </a:r>
            <a:r>
              <a:rPr lang="en-US" sz="2400" dirty="0"/>
              <a:t> </a:t>
            </a:r>
            <a:r>
              <a:rPr lang="en-US" sz="2400" dirty="0" err="1"/>
              <a:t>şekilde</a:t>
            </a:r>
            <a:r>
              <a:rPr lang="en-US" sz="2400" dirty="0"/>
              <a:t> </a:t>
            </a:r>
            <a:r>
              <a:rPr lang="en-US" sz="2400" dirty="0" err="1"/>
              <a:t>planlanması</a:t>
            </a:r>
            <a:r>
              <a:rPr lang="en-US" sz="2400" dirty="0"/>
              <a:t>, </a:t>
            </a:r>
            <a:r>
              <a:rPr lang="en-US" sz="2400" dirty="0" err="1"/>
              <a:t>tasarlanması</a:t>
            </a:r>
            <a:r>
              <a:rPr lang="en-US" sz="2400" dirty="0"/>
              <a:t>, </a:t>
            </a:r>
            <a:r>
              <a:rPr lang="en-US" sz="2400" dirty="0" err="1"/>
              <a:t>kurulması</a:t>
            </a:r>
            <a:r>
              <a:rPr lang="en-US" sz="2400" dirty="0"/>
              <a:t> </a:t>
            </a:r>
            <a:r>
              <a:rPr lang="en-US" sz="2400" dirty="0" err="1"/>
              <a:t>ve</a:t>
            </a:r>
            <a:r>
              <a:rPr lang="en-US" sz="2400" dirty="0"/>
              <a:t> </a:t>
            </a:r>
            <a:r>
              <a:rPr lang="en-US" sz="2400" dirty="0" err="1"/>
              <a:t>korunması</a:t>
            </a:r>
            <a:r>
              <a:rPr lang="en-US" sz="2400" dirty="0"/>
              <a:t> </a:t>
            </a:r>
            <a:r>
              <a:rPr lang="en-US" sz="2400" dirty="0" err="1"/>
              <a:t>sağlanır</a:t>
            </a:r>
            <a:r>
              <a:rPr lang="en-US" sz="2400" dirty="0"/>
              <a:t>.</a:t>
            </a:r>
          </a:p>
          <a:p>
            <a:r>
              <a:rPr lang="en-US" sz="2400" dirty="0" err="1"/>
              <a:t>Çelik</a:t>
            </a:r>
            <a:r>
              <a:rPr lang="en-US" sz="2400" dirty="0"/>
              <a:t> </a:t>
            </a:r>
            <a:r>
              <a:rPr lang="en-US" sz="2400" dirty="0" err="1"/>
              <a:t>yapılarda</a:t>
            </a:r>
            <a:r>
              <a:rPr lang="en-US" sz="2400" dirty="0"/>
              <a:t> </a:t>
            </a:r>
            <a:r>
              <a:rPr lang="en-US" sz="2400" dirty="0" err="1"/>
              <a:t>kullanılacak</a:t>
            </a:r>
            <a:r>
              <a:rPr lang="en-US" sz="2400" dirty="0"/>
              <a:t> </a:t>
            </a:r>
            <a:r>
              <a:rPr lang="en-US" sz="2400" dirty="0" err="1"/>
              <a:t>bütün</a:t>
            </a:r>
            <a:r>
              <a:rPr lang="en-US" sz="2400" dirty="0"/>
              <a:t> </a:t>
            </a:r>
            <a:r>
              <a:rPr lang="en-US" sz="2400" dirty="0" err="1"/>
              <a:t>ana</a:t>
            </a:r>
            <a:r>
              <a:rPr lang="en-US" sz="2400" dirty="0"/>
              <a:t> </a:t>
            </a:r>
            <a:r>
              <a:rPr lang="en-US" sz="2400" dirty="0" err="1"/>
              <a:t>taşıyıcı</a:t>
            </a:r>
            <a:r>
              <a:rPr lang="en-US" sz="2400" dirty="0"/>
              <a:t>, </a:t>
            </a:r>
            <a:r>
              <a:rPr lang="en-US" sz="2400" dirty="0" err="1"/>
              <a:t>tali</a:t>
            </a:r>
            <a:r>
              <a:rPr lang="en-US" sz="2400" dirty="0"/>
              <a:t> </a:t>
            </a:r>
            <a:r>
              <a:rPr lang="en-US" sz="2400" dirty="0" err="1"/>
              <a:t>taşıyıcı</a:t>
            </a:r>
            <a:r>
              <a:rPr lang="en-US" sz="2400" dirty="0"/>
              <a:t> </a:t>
            </a:r>
            <a:r>
              <a:rPr lang="en-US" sz="2400" dirty="0" err="1"/>
              <a:t>ve</a:t>
            </a:r>
            <a:r>
              <a:rPr lang="en-US" sz="2400" dirty="0"/>
              <a:t> </a:t>
            </a:r>
            <a:r>
              <a:rPr lang="en-US" sz="2400" dirty="0" err="1"/>
              <a:t>bağlantı</a:t>
            </a:r>
            <a:r>
              <a:rPr lang="en-US" sz="2400" dirty="0"/>
              <a:t> </a:t>
            </a:r>
            <a:r>
              <a:rPr lang="en-US" sz="2400" dirty="0" err="1"/>
              <a:t>malzemelerinin</a:t>
            </a:r>
            <a:r>
              <a:rPr lang="en-US" sz="2400" dirty="0"/>
              <a:t> </a:t>
            </a:r>
            <a:r>
              <a:rPr lang="en-US" sz="2400" dirty="0" err="1"/>
              <a:t>dayanıklılığının</a:t>
            </a:r>
            <a:r>
              <a:rPr lang="en-US" sz="2400" dirty="0"/>
              <a:t> </a:t>
            </a:r>
            <a:r>
              <a:rPr lang="en-US" sz="2400" dirty="0" err="1"/>
              <a:t>ve</a:t>
            </a:r>
            <a:r>
              <a:rPr lang="en-US" sz="2400" dirty="0"/>
              <a:t> </a:t>
            </a:r>
            <a:r>
              <a:rPr lang="en-US" sz="2400" dirty="0" err="1"/>
              <a:t>diğer</a:t>
            </a:r>
            <a:r>
              <a:rPr lang="en-US" sz="2400" dirty="0"/>
              <a:t> </a:t>
            </a:r>
            <a:r>
              <a:rPr lang="en-US" sz="2400" dirty="0" err="1"/>
              <a:t>özelliklerinin</a:t>
            </a:r>
            <a:r>
              <a:rPr lang="en-US" sz="2400" dirty="0"/>
              <a:t> </a:t>
            </a:r>
            <a:r>
              <a:rPr lang="en-US" sz="2400" dirty="0" err="1"/>
              <a:t>taşıyacakları</a:t>
            </a:r>
            <a:r>
              <a:rPr lang="en-US" sz="2400" dirty="0"/>
              <a:t> </a:t>
            </a:r>
            <a:r>
              <a:rPr lang="en-US" sz="2400" dirty="0" err="1"/>
              <a:t>yüklere</a:t>
            </a:r>
            <a:r>
              <a:rPr lang="en-US" sz="2400" dirty="0"/>
              <a:t> </a:t>
            </a:r>
            <a:r>
              <a:rPr lang="en-US" sz="2400" dirty="0" err="1"/>
              <a:t>göre</a:t>
            </a:r>
            <a:r>
              <a:rPr lang="en-US" sz="2400" dirty="0"/>
              <a:t> </a:t>
            </a:r>
            <a:r>
              <a:rPr lang="en-US" sz="2400" dirty="0" err="1"/>
              <a:t>standartlara</a:t>
            </a:r>
            <a:r>
              <a:rPr lang="en-US" sz="2400" dirty="0"/>
              <a:t> </a:t>
            </a:r>
            <a:r>
              <a:rPr lang="en-US" sz="2400" dirty="0" err="1"/>
              <a:t>uygun</a:t>
            </a:r>
            <a:r>
              <a:rPr lang="en-US" sz="2400" dirty="0"/>
              <a:t> </a:t>
            </a:r>
            <a:r>
              <a:rPr lang="en-US" sz="2400" dirty="0" err="1"/>
              <a:t>olması</a:t>
            </a:r>
            <a:r>
              <a:rPr lang="en-US" sz="2400" dirty="0"/>
              <a:t>, </a:t>
            </a:r>
            <a:r>
              <a:rPr lang="en-US" sz="2400" dirty="0" err="1"/>
              <a:t>korozyona</a:t>
            </a:r>
            <a:r>
              <a:rPr lang="en-US" sz="2400" dirty="0"/>
              <a:t> </a:t>
            </a:r>
            <a:r>
              <a:rPr lang="en-US" sz="2400" dirty="0" err="1"/>
              <a:t>uğramış</a:t>
            </a:r>
            <a:r>
              <a:rPr lang="en-US" sz="2400" dirty="0"/>
              <a:t> </a:t>
            </a:r>
            <a:r>
              <a:rPr lang="en-US" sz="2400" dirty="0" err="1"/>
              <a:t>ve</a:t>
            </a:r>
            <a:r>
              <a:rPr lang="en-US" sz="2400" dirty="0"/>
              <a:t> </a:t>
            </a:r>
            <a:r>
              <a:rPr lang="en-US" sz="2400" dirty="0" err="1"/>
              <a:t>deforme</a:t>
            </a:r>
            <a:r>
              <a:rPr lang="en-US" sz="2400" dirty="0"/>
              <a:t> </a:t>
            </a:r>
            <a:r>
              <a:rPr lang="en-US" sz="2400" dirty="0" err="1"/>
              <a:t>olmuş</a:t>
            </a:r>
            <a:r>
              <a:rPr lang="en-US" sz="2400" dirty="0"/>
              <a:t> </a:t>
            </a:r>
            <a:r>
              <a:rPr lang="en-US" sz="2400" dirty="0" err="1"/>
              <a:t>malzemelerin</a:t>
            </a:r>
            <a:r>
              <a:rPr lang="en-US" sz="2400" dirty="0"/>
              <a:t> </a:t>
            </a:r>
            <a:r>
              <a:rPr lang="en-US" sz="2400" dirty="0" err="1"/>
              <a:t>gerekli</a:t>
            </a:r>
            <a:r>
              <a:rPr lang="en-US" sz="2400" dirty="0"/>
              <a:t> </a:t>
            </a:r>
            <a:r>
              <a:rPr lang="en-US" sz="2400" dirty="0" err="1"/>
              <a:t>tedbirler</a:t>
            </a:r>
            <a:r>
              <a:rPr lang="en-US" sz="2400" dirty="0"/>
              <a:t> </a:t>
            </a:r>
            <a:r>
              <a:rPr lang="en-US" sz="2400" dirty="0" err="1"/>
              <a:t>alınmadıkça</a:t>
            </a:r>
            <a:r>
              <a:rPr lang="en-US" sz="2400" dirty="0"/>
              <a:t> </a:t>
            </a:r>
            <a:r>
              <a:rPr lang="en-US" sz="2400" dirty="0" err="1"/>
              <a:t>bu</a:t>
            </a:r>
            <a:r>
              <a:rPr lang="en-US" sz="2400" dirty="0"/>
              <a:t> </a:t>
            </a:r>
            <a:r>
              <a:rPr lang="en-US" sz="2400" dirty="0" err="1"/>
              <a:t>tür</a:t>
            </a:r>
            <a:r>
              <a:rPr lang="en-US" sz="2400" dirty="0"/>
              <a:t> </a:t>
            </a:r>
            <a:r>
              <a:rPr lang="en-US" sz="2400" dirty="0" err="1"/>
              <a:t>yapılarda</a:t>
            </a:r>
            <a:r>
              <a:rPr lang="en-US" sz="2400" dirty="0"/>
              <a:t> </a:t>
            </a:r>
            <a:r>
              <a:rPr lang="en-US" sz="2400" dirty="0" err="1"/>
              <a:t>kullanılmaması</a:t>
            </a:r>
            <a:r>
              <a:rPr lang="en-US" sz="2400" dirty="0"/>
              <a:t> </a:t>
            </a:r>
            <a:r>
              <a:rPr lang="en-US" sz="2400" dirty="0" err="1"/>
              <a:t>sağlanır</a:t>
            </a:r>
            <a:r>
              <a:rPr lang="en-US" sz="2400" dirty="0"/>
              <a:t>.</a:t>
            </a:r>
          </a:p>
          <a:p>
            <a:endParaRPr lang="en-US" sz="2400" dirty="0"/>
          </a:p>
        </p:txBody>
      </p:sp>
      <p:sp>
        <p:nvSpPr>
          <p:cNvPr id="3" name="Title 2"/>
          <p:cNvSpPr>
            <a:spLocks noGrp="1"/>
          </p:cNvSpPr>
          <p:nvPr>
            <p:ph type="title"/>
          </p:nvPr>
        </p:nvSpPr>
        <p:spPr/>
        <p:txBody>
          <a:bodyPr>
            <a:normAutofit fontScale="90000"/>
          </a:bodyPr>
          <a:lstStyle/>
          <a:p>
            <a:r>
              <a:rPr lang="en-US" dirty="0"/>
              <a:t>Metal </a:t>
            </a:r>
            <a:r>
              <a:rPr lang="en-US" dirty="0" err="1"/>
              <a:t>ve</a:t>
            </a:r>
            <a:r>
              <a:rPr lang="en-US" dirty="0"/>
              <a:t> </a:t>
            </a:r>
            <a:r>
              <a:rPr lang="en-US" dirty="0" err="1"/>
              <a:t>beton</a:t>
            </a:r>
            <a:r>
              <a:rPr lang="en-US" dirty="0"/>
              <a:t> </a:t>
            </a:r>
            <a:r>
              <a:rPr lang="en-US" dirty="0" err="1"/>
              <a:t>karkas</a:t>
            </a:r>
            <a:r>
              <a:rPr lang="en-US" dirty="0"/>
              <a:t> </a:t>
            </a:r>
            <a:r>
              <a:rPr lang="en-US" dirty="0" err="1"/>
              <a:t>ve</a:t>
            </a:r>
            <a:r>
              <a:rPr lang="en-US" dirty="0"/>
              <a:t> </a:t>
            </a:r>
            <a:r>
              <a:rPr lang="en-US" dirty="0" err="1"/>
              <a:t>prefabrik</a:t>
            </a:r>
            <a:r>
              <a:rPr lang="en-US" dirty="0"/>
              <a:t> </a:t>
            </a:r>
            <a:r>
              <a:rPr lang="en-US" dirty="0" err="1"/>
              <a:t>elemanlar</a:t>
            </a:r>
            <a:r>
              <a:rPr lang="en-US" dirty="0"/>
              <a:t>, </a:t>
            </a:r>
            <a:r>
              <a:rPr lang="en-US" dirty="0" err="1"/>
              <a:t>çelik</a:t>
            </a:r>
            <a:r>
              <a:rPr lang="en-US" dirty="0"/>
              <a:t> </a:t>
            </a:r>
            <a:r>
              <a:rPr lang="en-US" dirty="0" err="1"/>
              <a:t>yapı</a:t>
            </a:r>
            <a:r>
              <a:rPr lang="en-US" dirty="0"/>
              <a:t> </a:t>
            </a:r>
            <a:r>
              <a:rPr lang="en-US" dirty="0" err="1"/>
              <a:t>işleri</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a:t>İnşaat İş Güvenliği</a:t>
            </a:r>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58</a:t>
            </a:fld>
            <a:endParaRPr lang="en-US"/>
          </a:p>
        </p:txBody>
      </p:sp>
    </p:spTree>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Metal </a:t>
            </a:r>
            <a:r>
              <a:rPr lang="en-US" sz="2400" dirty="0" err="1"/>
              <a:t>veya</a:t>
            </a:r>
            <a:r>
              <a:rPr lang="en-US" sz="2400" dirty="0"/>
              <a:t> </a:t>
            </a:r>
            <a:r>
              <a:rPr lang="en-US" sz="2400" dirty="0" err="1"/>
              <a:t>beton</a:t>
            </a:r>
            <a:r>
              <a:rPr lang="en-US" sz="2400" dirty="0"/>
              <a:t> </a:t>
            </a:r>
            <a:r>
              <a:rPr lang="en-US" sz="2400" dirty="0" err="1"/>
              <a:t>karkasların</a:t>
            </a:r>
            <a:r>
              <a:rPr lang="en-US" sz="2400" dirty="0"/>
              <a:t> </a:t>
            </a:r>
            <a:r>
              <a:rPr lang="en-US" sz="2400" dirty="0" err="1"/>
              <a:t>ve</a:t>
            </a:r>
            <a:r>
              <a:rPr lang="en-US" sz="2400" dirty="0"/>
              <a:t> </a:t>
            </a:r>
            <a:r>
              <a:rPr lang="en-US" sz="2400" dirty="0" err="1"/>
              <a:t>bunların</a:t>
            </a:r>
            <a:r>
              <a:rPr lang="en-US" sz="2400" dirty="0"/>
              <a:t> </a:t>
            </a:r>
            <a:r>
              <a:rPr lang="en-US" sz="2400" dirty="0" err="1"/>
              <a:t>parçalarının</a:t>
            </a:r>
            <a:r>
              <a:rPr lang="en-US" sz="2400" dirty="0"/>
              <a:t>, </a:t>
            </a:r>
            <a:r>
              <a:rPr lang="en-US" sz="2400" dirty="0" err="1"/>
              <a:t>geçici</a:t>
            </a:r>
            <a:r>
              <a:rPr lang="en-US" sz="2400" dirty="0"/>
              <a:t> </a:t>
            </a:r>
            <a:r>
              <a:rPr lang="en-US" sz="2400" dirty="0" err="1"/>
              <a:t>destekler</a:t>
            </a:r>
            <a:r>
              <a:rPr lang="en-US" sz="2400" dirty="0"/>
              <a:t> </a:t>
            </a:r>
            <a:r>
              <a:rPr lang="en-US" sz="2400" dirty="0" err="1"/>
              <a:t>ve</a:t>
            </a:r>
            <a:r>
              <a:rPr lang="en-US" sz="2400" dirty="0"/>
              <a:t> </a:t>
            </a:r>
            <a:r>
              <a:rPr lang="en-US" sz="2400" dirty="0" err="1"/>
              <a:t>payandaların</a:t>
            </a:r>
            <a:r>
              <a:rPr lang="en-US" sz="2400" dirty="0"/>
              <a:t>, </a:t>
            </a:r>
            <a:r>
              <a:rPr lang="en-US" sz="2400" dirty="0" err="1"/>
              <a:t>prefabrik</a:t>
            </a:r>
            <a:r>
              <a:rPr lang="en-US" sz="2400" dirty="0"/>
              <a:t> </a:t>
            </a:r>
            <a:r>
              <a:rPr lang="en-US" sz="2400" dirty="0" err="1"/>
              <a:t>yapı</a:t>
            </a:r>
            <a:r>
              <a:rPr lang="en-US" sz="2400" dirty="0"/>
              <a:t> </a:t>
            </a:r>
            <a:r>
              <a:rPr lang="en-US" sz="2400" dirty="0" err="1"/>
              <a:t>elemanlarının</a:t>
            </a:r>
            <a:r>
              <a:rPr lang="en-US" sz="2400" dirty="0"/>
              <a:t> </a:t>
            </a:r>
            <a:r>
              <a:rPr lang="en-US" sz="2400" dirty="0" err="1"/>
              <a:t>ve</a:t>
            </a:r>
            <a:r>
              <a:rPr lang="en-US" sz="2400" dirty="0"/>
              <a:t> </a:t>
            </a:r>
            <a:r>
              <a:rPr lang="en-US" sz="2400" dirty="0" err="1"/>
              <a:t>çelik</a:t>
            </a:r>
            <a:r>
              <a:rPr lang="en-US" sz="2400" dirty="0"/>
              <a:t> </a:t>
            </a:r>
            <a:r>
              <a:rPr lang="en-US" sz="2400" dirty="0" err="1"/>
              <a:t>yapı</a:t>
            </a:r>
            <a:r>
              <a:rPr lang="en-US" sz="2400" dirty="0"/>
              <a:t> </a:t>
            </a:r>
            <a:r>
              <a:rPr lang="en-US" sz="2400" dirty="0" err="1"/>
              <a:t>elemanlarının</a:t>
            </a:r>
            <a:r>
              <a:rPr lang="en-US" sz="2400" dirty="0"/>
              <a:t> </a:t>
            </a:r>
            <a:r>
              <a:rPr lang="en-US" sz="2400" dirty="0" err="1"/>
              <a:t>kaldırılması</a:t>
            </a:r>
            <a:r>
              <a:rPr lang="en-US" sz="2400" dirty="0"/>
              <a:t>, </a:t>
            </a:r>
            <a:r>
              <a:rPr lang="en-US" sz="2400" dirty="0" err="1"/>
              <a:t>yüklenmesi</a:t>
            </a:r>
            <a:r>
              <a:rPr lang="en-US" sz="2400" dirty="0"/>
              <a:t>, </a:t>
            </a:r>
            <a:r>
              <a:rPr lang="en-US" sz="2400" dirty="0" err="1"/>
              <a:t>taşınması</a:t>
            </a:r>
            <a:r>
              <a:rPr lang="en-US" sz="2400" dirty="0"/>
              <a:t>,  </a:t>
            </a:r>
            <a:r>
              <a:rPr lang="en-US" sz="2400" dirty="0" err="1"/>
              <a:t>montajı</a:t>
            </a:r>
            <a:r>
              <a:rPr lang="en-US" sz="2400" dirty="0"/>
              <a:t> </a:t>
            </a:r>
            <a:r>
              <a:rPr lang="en-US" sz="2400" dirty="0" err="1"/>
              <a:t>ve</a:t>
            </a:r>
            <a:r>
              <a:rPr lang="en-US" sz="2400" dirty="0"/>
              <a:t> </a:t>
            </a:r>
            <a:r>
              <a:rPr lang="en-US" sz="2400" dirty="0" err="1"/>
              <a:t>sökümü</a:t>
            </a:r>
            <a:r>
              <a:rPr lang="en-US" sz="2400" dirty="0"/>
              <a:t>, </a:t>
            </a:r>
            <a:r>
              <a:rPr lang="en-US" sz="2400" dirty="0" err="1"/>
              <a:t>projesine</a:t>
            </a:r>
            <a:r>
              <a:rPr lang="en-US" sz="2400" dirty="0"/>
              <a:t> </a:t>
            </a:r>
            <a:r>
              <a:rPr lang="en-US" sz="2400" dirty="0" err="1"/>
              <a:t>uygun</a:t>
            </a:r>
            <a:r>
              <a:rPr lang="en-US" sz="2400" dirty="0"/>
              <a:t> </a:t>
            </a:r>
            <a:r>
              <a:rPr lang="en-US" sz="2400" dirty="0" err="1"/>
              <a:t>olarak</a:t>
            </a:r>
            <a:r>
              <a:rPr lang="en-US" sz="2400" dirty="0"/>
              <a:t> </a:t>
            </a:r>
            <a:r>
              <a:rPr lang="en-US" sz="2400" dirty="0" err="1"/>
              <a:t>işveren</a:t>
            </a:r>
            <a:r>
              <a:rPr lang="en-US" sz="2400" dirty="0"/>
              <a:t> </a:t>
            </a:r>
            <a:r>
              <a:rPr lang="en-US" sz="2400" dirty="0" err="1"/>
              <a:t>tarafından</a:t>
            </a:r>
            <a:r>
              <a:rPr lang="en-US" sz="2400" dirty="0"/>
              <a:t> </a:t>
            </a:r>
            <a:r>
              <a:rPr lang="en-US" sz="2400" dirty="0" err="1"/>
              <a:t>görevlendirilen</a:t>
            </a:r>
            <a:r>
              <a:rPr lang="en-US" sz="2400" dirty="0"/>
              <a:t> </a:t>
            </a:r>
            <a:r>
              <a:rPr lang="en-US" sz="2400" dirty="0" err="1"/>
              <a:t>ehil</a:t>
            </a:r>
            <a:r>
              <a:rPr lang="en-US" sz="2400" dirty="0"/>
              <a:t> </a:t>
            </a:r>
            <a:r>
              <a:rPr lang="en-US" sz="2400" dirty="0" err="1"/>
              <a:t>kişi</a:t>
            </a:r>
            <a:r>
              <a:rPr lang="en-US" sz="2400" dirty="0"/>
              <a:t> </a:t>
            </a:r>
            <a:r>
              <a:rPr lang="en-US" sz="2400" dirty="0" err="1"/>
              <a:t>gözetiminde</a:t>
            </a:r>
            <a:r>
              <a:rPr lang="en-US" sz="2400" dirty="0"/>
              <a:t> </a:t>
            </a:r>
            <a:r>
              <a:rPr lang="en-US" sz="2400" dirty="0" err="1"/>
              <a:t>ve</a:t>
            </a:r>
            <a:r>
              <a:rPr lang="en-US" sz="2400" dirty="0"/>
              <a:t> </a:t>
            </a:r>
            <a:r>
              <a:rPr lang="en-US" sz="2400" dirty="0" err="1"/>
              <a:t>konu</a:t>
            </a:r>
            <a:r>
              <a:rPr lang="en-US" sz="2400" dirty="0"/>
              <a:t> </a:t>
            </a:r>
            <a:r>
              <a:rPr lang="en-US" sz="2400" dirty="0" err="1"/>
              <a:t>ile</a:t>
            </a:r>
            <a:r>
              <a:rPr lang="en-US" sz="2400" dirty="0"/>
              <a:t> </a:t>
            </a:r>
            <a:r>
              <a:rPr lang="en-US" sz="2400" dirty="0" err="1"/>
              <a:t>ilgili</a:t>
            </a:r>
            <a:r>
              <a:rPr lang="en-US" sz="2400" dirty="0"/>
              <a:t> </a:t>
            </a:r>
            <a:r>
              <a:rPr lang="en-US" sz="2400" dirty="0" err="1"/>
              <a:t>tecrübe</a:t>
            </a:r>
            <a:r>
              <a:rPr lang="en-US" sz="2400" dirty="0"/>
              <a:t> </a:t>
            </a:r>
            <a:r>
              <a:rPr lang="en-US" sz="2400" dirty="0" err="1"/>
              <a:t>sahibi</a:t>
            </a:r>
            <a:r>
              <a:rPr lang="en-US" sz="2400" dirty="0"/>
              <a:t> </a:t>
            </a:r>
            <a:r>
              <a:rPr lang="en-US" sz="2400" dirty="0" err="1"/>
              <a:t>çalışanlarca</a:t>
            </a:r>
            <a:r>
              <a:rPr lang="en-US" sz="2400" dirty="0"/>
              <a:t> </a:t>
            </a:r>
            <a:r>
              <a:rPr lang="en-US" sz="2400" dirty="0" err="1"/>
              <a:t>gerçekleştirilir</a:t>
            </a:r>
            <a:r>
              <a:rPr lang="en-US" sz="2400" dirty="0"/>
              <a:t>.</a:t>
            </a:r>
          </a:p>
        </p:txBody>
      </p:sp>
      <p:sp>
        <p:nvSpPr>
          <p:cNvPr id="3" name="Title 2"/>
          <p:cNvSpPr>
            <a:spLocks noGrp="1"/>
          </p:cNvSpPr>
          <p:nvPr>
            <p:ph type="title"/>
          </p:nvPr>
        </p:nvSpPr>
        <p:spPr/>
        <p:txBody>
          <a:bodyPr>
            <a:normAutofit fontScale="90000"/>
          </a:bodyPr>
          <a:lstStyle/>
          <a:p>
            <a:r>
              <a:rPr lang="en-US" dirty="0"/>
              <a:t>Metal </a:t>
            </a:r>
            <a:r>
              <a:rPr lang="en-US" dirty="0" err="1"/>
              <a:t>ve</a:t>
            </a:r>
            <a:r>
              <a:rPr lang="en-US" dirty="0"/>
              <a:t> </a:t>
            </a:r>
            <a:r>
              <a:rPr lang="en-US" dirty="0" err="1"/>
              <a:t>beton</a:t>
            </a:r>
            <a:r>
              <a:rPr lang="en-US" dirty="0"/>
              <a:t> </a:t>
            </a:r>
            <a:r>
              <a:rPr lang="en-US" dirty="0" err="1"/>
              <a:t>karkas</a:t>
            </a:r>
            <a:r>
              <a:rPr lang="en-US" dirty="0"/>
              <a:t> </a:t>
            </a:r>
            <a:r>
              <a:rPr lang="en-US" dirty="0" err="1"/>
              <a:t>ve</a:t>
            </a:r>
            <a:r>
              <a:rPr lang="en-US" dirty="0"/>
              <a:t> </a:t>
            </a:r>
            <a:r>
              <a:rPr lang="en-US" dirty="0" err="1"/>
              <a:t>prefabrik</a:t>
            </a:r>
            <a:r>
              <a:rPr lang="en-US" dirty="0"/>
              <a:t> </a:t>
            </a:r>
            <a:r>
              <a:rPr lang="en-US" dirty="0" err="1"/>
              <a:t>elemanlar</a:t>
            </a:r>
            <a:r>
              <a:rPr lang="en-US" dirty="0"/>
              <a:t>, </a:t>
            </a:r>
            <a:r>
              <a:rPr lang="en-US" dirty="0" err="1"/>
              <a:t>çelik</a:t>
            </a:r>
            <a:r>
              <a:rPr lang="en-US" dirty="0"/>
              <a:t> </a:t>
            </a:r>
            <a:r>
              <a:rPr lang="en-US" dirty="0" err="1"/>
              <a:t>yapı</a:t>
            </a:r>
            <a:r>
              <a:rPr lang="en-US" dirty="0"/>
              <a:t> </a:t>
            </a:r>
            <a:r>
              <a:rPr lang="en-US" dirty="0" err="1"/>
              <a:t>işleri</a:t>
            </a:r>
            <a:r>
              <a:rPr lang="tr-TR" dirty="0"/>
              <a:t> (devam)</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a:t>İnşaat İş Güvenliği</a:t>
            </a:r>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59</a:t>
            </a:fld>
            <a:endParaRPr lang="en-US"/>
          </a:p>
        </p:txBody>
      </p:sp>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err="1"/>
              <a:t>Asbest</a:t>
            </a:r>
            <a:r>
              <a:rPr lang="en-US" sz="2400" dirty="0"/>
              <a:t> </a:t>
            </a:r>
            <a:r>
              <a:rPr lang="en-US" sz="2400" dirty="0" err="1"/>
              <a:t>içermesi</a:t>
            </a:r>
            <a:r>
              <a:rPr lang="en-US" sz="2400" dirty="0"/>
              <a:t> </a:t>
            </a:r>
            <a:r>
              <a:rPr lang="en-US" sz="2400" dirty="0" err="1"/>
              <a:t>muhtemel</a:t>
            </a:r>
            <a:r>
              <a:rPr lang="en-US" sz="2400" dirty="0"/>
              <a:t> </a:t>
            </a:r>
            <a:r>
              <a:rPr lang="en-US" sz="2400" dirty="0" err="1"/>
              <a:t>yapıların</a:t>
            </a:r>
            <a:r>
              <a:rPr lang="en-US" sz="2400" dirty="0"/>
              <a:t> </a:t>
            </a:r>
            <a:r>
              <a:rPr lang="en-US" sz="2400" dirty="0" err="1"/>
              <a:t>söküm</a:t>
            </a:r>
            <a:r>
              <a:rPr lang="en-US" sz="2400" dirty="0"/>
              <a:t>, </a:t>
            </a:r>
            <a:r>
              <a:rPr lang="en-US" sz="2400" dirty="0" err="1"/>
              <a:t>yıkım</a:t>
            </a:r>
            <a:r>
              <a:rPr lang="en-US" sz="2400" dirty="0"/>
              <a:t>, </a:t>
            </a:r>
            <a:r>
              <a:rPr lang="en-US" sz="2400" dirty="0" err="1"/>
              <a:t>tamir</a:t>
            </a:r>
            <a:r>
              <a:rPr lang="en-US" sz="2400" dirty="0"/>
              <a:t> </a:t>
            </a:r>
            <a:r>
              <a:rPr lang="en-US" sz="2400" dirty="0" err="1"/>
              <a:t>ve</a:t>
            </a:r>
            <a:r>
              <a:rPr lang="en-US" sz="2400" dirty="0"/>
              <a:t> </a:t>
            </a:r>
            <a:r>
              <a:rPr lang="en-US" sz="2400" dirty="0" err="1"/>
              <a:t>bakım</a:t>
            </a:r>
            <a:r>
              <a:rPr lang="en-US" sz="2400" dirty="0"/>
              <a:t> </a:t>
            </a:r>
            <a:r>
              <a:rPr lang="en-US" sz="2400" dirty="0" err="1"/>
              <a:t>işlerinde</a:t>
            </a:r>
            <a:r>
              <a:rPr lang="en-US" sz="2400" dirty="0"/>
              <a:t> </a:t>
            </a:r>
            <a:r>
              <a:rPr lang="en-US" sz="2400" dirty="0" err="1"/>
              <a:t>aşağıdaki</a:t>
            </a:r>
            <a:r>
              <a:rPr lang="en-US" sz="2400" dirty="0"/>
              <a:t> </a:t>
            </a:r>
            <a:r>
              <a:rPr lang="en-US" sz="2400" dirty="0" err="1"/>
              <a:t>hususlara</a:t>
            </a:r>
            <a:r>
              <a:rPr lang="en-US" sz="2400" dirty="0"/>
              <a:t> </a:t>
            </a:r>
            <a:r>
              <a:rPr lang="en-US" sz="2400" dirty="0" err="1"/>
              <a:t>uyulur</a:t>
            </a:r>
            <a:r>
              <a:rPr lang="en-US" sz="2400" dirty="0"/>
              <a:t>:</a:t>
            </a:r>
          </a:p>
          <a:p>
            <a:r>
              <a:rPr lang="en-US" sz="2400" dirty="0"/>
              <a:t> </a:t>
            </a:r>
            <a:r>
              <a:rPr lang="en-US" sz="2400" dirty="0" err="1"/>
              <a:t>Çalışmaya</a:t>
            </a:r>
            <a:r>
              <a:rPr lang="en-US" sz="2400" dirty="0"/>
              <a:t> </a:t>
            </a:r>
            <a:r>
              <a:rPr lang="en-US" sz="2400" dirty="0" err="1"/>
              <a:t>başlamadan</a:t>
            </a:r>
            <a:r>
              <a:rPr lang="en-US" sz="2400" dirty="0"/>
              <a:t> </a:t>
            </a:r>
            <a:r>
              <a:rPr lang="en-US" sz="2400" dirty="0" err="1"/>
              <a:t>önce</a:t>
            </a:r>
            <a:r>
              <a:rPr lang="en-US" sz="2400" dirty="0"/>
              <a:t>, </a:t>
            </a:r>
            <a:r>
              <a:rPr lang="en-US" sz="2400" dirty="0" err="1"/>
              <a:t>asbest</a:t>
            </a:r>
            <a:r>
              <a:rPr lang="en-US" sz="2400" dirty="0"/>
              <a:t> </a:t>
            </a:r>
            <a:r>
              <a:rPr lang="en-US" sz="2400" dirty="0" err="1"/>
              <a:t>içerebilecek</a:t>
            </a:r>
            <a:r>
              <a:rPr lang="en-US" sz="2400" dirty="0"/>
              <a:t> </a:t>
            </a:r>
            <a:r>
              <a:rPr lang="en-US" sz="2400" dirty="0" err="1"/>
              <a:t>malzemeleri</a:t>
            </a:r>
            <a:r>
              <a:rPr lang="en-US" sz="2400" dirty="0"/>
              <a:t> </a:t>
            </a:r>
            <a:r>
              <a:rPr lang="en-US" sz="2400" dirty="0" err="1"/>
              <a:t>belirlemek</a:t>
            </a:r>
            <a:r>
              <a:rPr lang="en-US" sz="2400" dirty="0"/>
              <a:t> </a:t>
            </a:r>
            <a:r>
              <a:rPr lang="en-US" sz="2400" dirty="0" err="1"/>
              <a:t>için</a:t>
            </a:r>
            <a:r>
              <a:rPr lang="en-US" sz="2400" dirty="0"/>
              <a:t> </a:t>
            </a:r>
            <a:r>
              <a:rPr lang="en-US" sz="2400" dirty="0" err="1"/>
              <a:t>bina</a:t>
            </a:r>
            <a:r>
              <a:rPr lang="en-US" sz="2400" dirty="0"/>
              <a:t> </a:t>
            </a:r>
            <a:r>
              <a:rPr lang="en-US" sz="2400" dirty="0" err="1"/>
              <a:t>veya</a:t>
            </a:r>
            <a:r>
              <a:rPr lang="en-US" sz="2400" dirty="0"/>
              <a:t> </a:t>
            </a:r>
            <a:r>
              <a:rPr lang="en-US" sz="2400" dirty="0" err="1"/>
              <a:t>tesis</a:t>
            </a:r>
            <a:r>
              <a:rPr lang="en-US" sz="2400" dirty="0"/>
              <a:t> </a:t>
            </a:r>
            <a:r>
              <a:rPr lang="en-US" sz="2400" dirty="0" err="1"/>
              <a:t>sahibinden</a:t>
            </a:r>
            <a:r>
              <a:rPr lang="en-US" sz="2400" dirty="0"/>
              <a:t> de </a:t>
            </a:r>
            <a:r>
              <a:rPr lang="en-US" sz="2400" dirty="0" err="1"/>
              <a:t>bilgi</a:t>
            </a:r>
            <a:r>
              <a:rPr lang="en-US" sz="2400" dirty="0"/>
              <a:t> </a:t>
            </a:r>
            <a:r>
              <a:rPr lang="en-US" sz="2400" dirty="0" err="1"/>
              <a:t>alınarak</a:t>
            </a:r>
            <a:r>
              <a:rPr lang="en-US" sz="2400" dirty="0"/>
              <a:t> </a:t>
            </a:r>
            <a:r>
              <a:rPr lang="en-US" sz="2400" dirty="0" err="1"/>
              <a:t>gerekli</a:t>
            </a:r>
            <a:r>
              <a:rPr lang="en-US" sz="2400" dirty="0"/>
              <a:t> </a:t>
            </a:r>
            <a:r>
              <a:rPr lang="en-US" sz="2400" dirty="0" err="1"/>
              <a:t>araştırma</a:t>
            </a:r>
            <a:r>
              <a:rPr lang="en-US" sz="2400" dirty="0"/>
              <a:t> </a:t>
            </a:r>
            <a:r>
              <a:rPr lang="en-US" sz="2400" dirty="0" err="1"/>
              <a:t>yapılır</a:t>
            </a:r>
            <a:r>
              <a:rPr lang="en-US" sz="2400" dirty="0"/>
              <a:t>.</a:t>
            </a:r>
          </a:p>
          <a:p>
            <a:r>
              <a:rPr lang="en-US" sz="2400" dirty="0" err="1"/>
              <a:t>Herhangi</a:t>
            </a:r>
            <a:r>
              <a:rPr lang="en-US" sz="2400" dirty="0"/>
              <a:t> </a:t>
            </a:r>
            <a:r>
              <a:rPr lang="en-US" sz="2400" dirty="0" err="1"/>
              <a:t>bir</a:t>
            </a:r>
            <a:r>
              <a:rPr lang="en-US" sz="2400" dirty="0"/>
              <a:t> </a:t>
            </a:r>
            <a:r>
              <a:rPr lang="en-US" sz="2400" dirty="0" err="1"/>
              <a:t>yapı</a:t>
            </a:r>
            <a:r>
              <a:rPr lang="en-US" sz="2400" dirty="0"/>
              <a:t> </a:t>
            </a:r>
            <a:r>
              <a:rPr lang="en-US" sz="2400" dirty="0" err="1"/>
              <a:t>veya</a:t>
            </a:r>
            <a:r>
              <a:rPr lang="en-US" sz="2400" dirty="0"/>
              <a:t> </a:t>
            </a:r>
            <a:r>
              <a:rPr lang="en-US" sz="2400" dirty="0" err="1"/>
              <a:t>malzemede</a:t>
            </a:r>
            <a:r>
              <a:rPr lang="en-US" sz="2400" dirty="0"/>
              <a:t> </a:t>
            </a:r>
            <a:r>
              <a:rPr lang="en-US" sz="2400" dirty="0" err="1"/>
              <a:t>asbest</a:t>
            </a:r>
            <a:r>
              <a:rPr lang="en-US" sz="2400" dirty="0"/>
              <a:t> </a:t>
            </a:r>
            <a:r>
              <a:rPr lang="en-US" sz="2400" dirty="0" err="1"/>
              <a:t>bulunduğu</a:t>
            </a:r>
            <a:r>
              <a:rPr lang="en-US" sz="2400" dirty="0"/>
              <a:t> </a:t>
            </a:r>
            <a:r>
              <a:rPr lang="en-US" sz="2400" dirty="0" err="1"/>
              <a:t>şüphesi</a:t>
            </a:r>
            <a:r>
              <a:rPr lang="en-US" sz="2400" dirty="0"/>
              <a:t> </a:t>
            </a:r>
            <a:r>
              <a:rPr lang="en-US" sz="2400" dirty="0" err="1"/>
              <a:t>veya</a:t>
            </a:r>
            <a:r>
              <a:rPr lang="en-US" sz="2400" dirty="0"/>
              <a:t> </a:t>
            </a:r>
            <a:r>
              <a:rPr lang="en-US" sz="2400" dirty="0" err="1"/>
              <a:t>bilgisi</a:t>
            </a:r>
            <a:r>
              <a:rPr lang="en-US" sz="2400" dirty="0"/>
              <a:t> </a:t>
            </a:r>
            <a:r>
              <a:rPr lang="en-US" sz="2400" dirty="0" err="1"/>
              <a:t>varsa</a:t>
            </a:r>
            <a:r>
              <a:rPr lang="en-US" sz="2400" dirty="0"/>
              <a:t> </a:t>
            </a:r>
            <a:r>
              <a:rPr lang="en-US" sz="2400" dirty="0" err="1"/>
              <a:t>çalışanların</a:t>
            </a:r>
            <a:r>
              <a:rPr lang="en-US" sz="2400" dirty="0"/>
              <a:t> </a:t>
            </a:r>
            <a:r>
              <a:rPr lang="en-US" sz="2400" dirty="0" err="1"/>
              <a:t>asbest</a:t>
            </a:r>
            <a:r>
              <a:rPr lang="en-US" sz="2400" dirty="0"/>
              <a:t> </a:t>
            </a:r>
            <a:r>
              <a:rPr lang="en-US" sz="2400" dirty="0" err="1"/>
              <a:t>tozuna</a:t>
            </a:r>
            <a:r>
              <a:rPr lang="en-US" sz="2400" dirty="0"/>
              <a:t> </a:t>
            </a:r>
            <a:r>
              <a:rPr lang="en-US" sz="2400" dirty="0" err="1"/>
              <a:t>maruziyetlerinin</a:t>
            </a:r>
            <a:r>
              <a:rPr lang="en-US" sz="2400" dirty="0"/>
              <a:t> </a:t>
            </a:r>
            <a:r>
              <a:rPr lang="en-US" sz="2400" dirty="0" err="1"/>
              <a:t>önlenmesi</a:t>
            </a:r>
            <a:r>
              <a:rPr lang="en-US" sz="2400" dirty="0"/>
              <a:t> </a:t>
            </a:r>
            <a:r>
              <a:rPr lang="en-US" sz="2400" dirty="0" err="1"/>
              <a:t>ve</a:t>
            </a:r>
            <a:r>
              <a:rPr lang="en-US" sz="2400" dirty="0"/>
              <a:t> </a:t>
            </a:r>
            <a:r>
              <a:rPr lang="en-US" sz="2400" dirty="0" err="1"/>
              <a:t>bu</a:t>
            </a:r>
            <a:r>
              <a:rPr lang="en-US" sz="2400" dirty="0"/>
              <a:t> </a:t>
            </a:r>
            <a:r>
              <a:rPr lang="en-US" sz="2400" dirty="0" err="1"/>
              <a:t>maruziyetten</a:t>
            </a:r>
            <a:r>
              <a:rPr lang="en-US" sz="2400" dirty="0"/>
              <a:t> </a:t>
            </a:r>
            <a:r>
              <a:rPr lang="en-US" sz="2400" dirty="0" err="1"/>
              <a:t>doğacak</a:t>
            </a:r>
            <a:r>
              <a:rPr lang="en-US" sz="2400" dirty="0"/>
              <a:t> </a:t>
            </a:r>
            <a:r>
              <a:rPr lang="en-US" sz="2400" dirty="0" err="1"/>
              <a:t>sağlık</a:t>
            </a:r>
            <a:r>
              <a:rPr lang="en-US" sz="2400" dirty="0"/>
              <a:t> </a:t>
            </a:r>
            <a:r>
              <a:rPr lang="en-US" sz="2400" dirty="0" err="1"/>
              <a:t>risklerinden</a:t>
            </a:r>
            <a:r>
              <a:rPr lang="en-US" sz="2400" dirty="0"/>
              <a:t> </a:t>
            </a:r>
            <a:r>
              <a:rPr lang="en-US" sz="2400" dirty="0" err="1"/>
              <a:t>korunması</a:t>
            </a:r>
            <a:r>
              <a:rPr lang="en-US" sz="2400" dirty="0"/>
              <a:t> </a:t>
            </a:r>
            <a:r>
              <a:rPr lang="en-US" sz="2400" dirty="0" err="1"/>
              <a:t>amacıyla</a:t>
            </a:r>
            <a:r>
              <a:rPr lang="en-US" sz="2400" dirty="0"/>
              <a:t> </a:t>
            </a:r>
            <a:r>
              <a:rPr lang="en-US" sz="2400" dirty="0" err="1"/>
              <a:t>yayımlanan</a:t>
            </a:r>
            <a:r>
              <a:rPr lang="tr-TR" sz="2400" dirty="0"/>
              <a:t> ilgili yönetmelik </a:t>
            </a:r>
            <a:r>
              <a:rPr lang="en-US" sz="2400" dirty="0" err="1"/>
              <a:t>hükümlerine</a:t>
            </a:r>
            <a:r>
              <a:rPr lang="en-US" sz="2400" dirty="0"/>
              <a:t> </a:t>
            </a:r>
            <a:r>
              <a:rPr lang="en-US" sz="2400" dirty="0" err="1"/>
              <a:t>uyulur</a:t>
            </a:r>
            <a:r>
              <a:rPr lang="en-US" sz="2400" dirty="0"/>
              <a:t>.</a:t>
            </a:r>
          </a:p>
          <a:p>
            <a:endParaRPr lang="en-US" sz="2400" dirty="0"/>
          </a:p>
        </p:txBody>
      </p:sp>
      <p:sp>
        <p:nvSpPr>
          <p:cNvPr id="3" name="Title 2"/>
          <p:cNvSpPr>
            <a:spLocks noGrp="1"/>
          </p:cNvSpPr>
          <p:nvPr>
            <p:ph type="title"/>
          </p:nvPr>
        </p:nvSpPr>
        <p:spPr/>
        <p:txBody>
          <a:bodyPr/>
          <a:lstStyle/>
          <a:p>
            <a:r>
              <a:rPr lang="tr-TR" dirty="0"/>
              <a:t>Mevzuat (m. 76)</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a:t>İnşaat İş Güvenliği</a:t>
            </a:r>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6</a:t>
            </a:fld>
            <a:endParaRPr lang="en-US"/>
          </a:p>
        </p:txBody>
      </p:sp>
    </p:spTree>
  </p:cSld>
  <p:clrMapOvr>
    <a:masterClrMapping/>
  </p:clrMapOvr>
  <p:transition>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err="1"/>
              <a:t>Montaj</a:t>
            </a:r>
            <a:r>
              <a:rPr lang="en-US" sz="2400" dirty="0"/>
              <a:t> </a:t>
            </a:r>
            <a:r>
              <a:rPr lang="en-US" sz="2400" dirty="0" err="1"/>
              <a:t>yapılacak</a:t>
            </a:r>
            <a:r>
              <a:rPr lang="en-US" sz="2400" dirty="0"/>
              <a:t> </a:t>
            </a:r>
            <a:r>
              <a:rPr lang="en-US" sz="2400" dirty="0" err="1"/>
              <a:t>mahallin</a:t>
            </a:r>
            <a:r>
              <a:rPr lang="en-US" sz="2400" dirty="0"/>
              <a:t> </a:t>
            </a:r>
            <a:r>
              <a:rPr lang="en-US" sz="2400" dirty="0" err="1"/>
              <a:t>etrafı</a:t>
            </a:r>
            <a:r>
              <a:rPr lang="en-US" sz="2400" dirty="0"/>
              <a:t> </a:t>
            </a:r>
            <a:r>
              <a:rPr lang="en-US" sz="2400" dirty="0" err="1"/>
              <a:t>emniyet</a:t>
            </a:r>
            <a:r>
              <a:rPr lang="en-US" sz="2400" dirty="0"/>
              <a:t> </a:t>
            </a:r>
            <a:r>
              <a:rPr lang="en-US" sz="2400" dirty="0" err="1"/>
              <a:t>şeridiyle</a:t>
            </a:r>
            <a:r>
              <a:rPr lang="en-US" sz="2400" dirty="0"/>
              <a:t> </a:t>
            </a:r>
            <a:r>
              <a:rPr lang="en-US" sz="2400" dirty="0" err="1"/>
              <a:t>işaretlenir</a:t>
            </a:r>
            <a:r>
              <a:rPr lang="en-US" sz="2400" dirty="0"/>
              <a:t>. Bu </a:t>
            </a:r>
            <a:r>
              <a:rPr lang="en-US" sz="2400" dirty="0" err="1"/>
              <a:t>alanın</a:t>
            </a:r>
            <a:r>
              <a:rPr lang="en-US" sz="2400" dirty="0"/>
              <a:t> </a:t>
            </a:r>
            <a:r>
              <a:rPr lang="en-US" sz="2400" dirty="0" err="1"/>
              <a:t>etrafına</a:t>
            </a:r>
            <a:r>
              <a:rPr lang="en-US" sz="2400" dirty="0"/>
              <a:t> </a:t>
            </a:r>
            <a:r>
              <a:rPr lang="en-US" sz="2400" dirty="0" err="1"/>
              <a:t>montaj</a:t>
            </a:r>
            <a:r>
              <a:rPr lang="en-US" sz="2400" dirty="0"/>
              <a:t> </a:t>
            </a:r>
            <a:r>
              <a:rPr lang="en-US" sz="2400" dirty="0" err="1"/>
              <a:t>yapıldığını</a:t>
            </a:r>
            <a:r>
              <a:rPr lang="en-US" sz="2400" dirty="0"/>
              <a:t> </a:t>
            </a:r>
            <a:r>
              <a:rPr lang="en-US" sz="2400" dirty="0" err="1"/>
              <a:t>gösterir</a:t>
            </a:r>
            <a:r>
              <a:rPr lang="en-US" sz="2400" dirty="0"/>
              <a:t> </a:t>
            </a:r>
            <a:r>
              <a:rPr lang="en-US" sz="2400" dirty="0" err="1"/>
              <a:t>levhalar</a:t>
            </a:r>
            <a:r>
              <a:rPr lang="en-US" sz="2400" dirty="0"/>
              <a:t> </a:t>
            </a:r>
            <a:r>
              <a:rPr lang="en-US" sz="2400" dirty="0" err="1"/>
              <a:t>asılır</a:t>
            </a:r>
            <a:r>
              <a:rPr lang="en-US" sz="2400" dirty="0"/>
              <a:t> </a:t>
            </a:r>
            <a:r>
              <a:rPr lang="en-US" sz="2400" dirty="0" err="1"/>
              <a:t>ve</a:t>
            </a:r>
            <a:r>
              <a:rPr lang="en-US" sz="2400" dirty="0"/>
              <a:t> </a:t>
            </a:r>
            <a:r>
              <a:rPr lang="en-US" sz="2400" dirty="0" err="1"/>
              <a:t>görevliler</a:t>
            </a:r>
            <a:r>
              <a:rPr lang="en-US" sz="2400" dirty="0"/>
              <a:t> </a:t>
            </a:r>
            <a:r>
              <a:rPr lang="en-US" sz="2400" dirty="0" err="1"/>
              <a:t>haricinde</a:t>
            </a:r>
            <a:r>
              <a:rPr lang="en-US" sz="2400" dirty="0"/>
              <a:t> </a:t>
            </a:r>
            <a:r>
              <a:rPr lang="en-US" sz="2400" dirty="0" err="1"/>
              <a:t>montaj</a:t>
            </a:r>
            <a:r>
              <a:rPr lang="en-US" sz="2400" dirty="0"/>
              <a:t> </a:t>
            </a:r>
            <a:r>
              <a:rPr lang="en-US" sz="2400" dirty="0" err="1"/>
              <a:t>sahasına</a:t>
            </a:r>
            <a:r>
              <a:rPr lang="en-US" sz="2400" dirty="0"/>
              <a:t> </a:t>
            </a:r>
            <a:r>
              <a:rPr lang="en-US" sz="2400" dirty="0" err="1"/>
              <a:t>giriş</a:t>
            </a:r>
            <a:r>
              <a:rPr lang="en-US" sz="2400" dirty="0"/>
              <a:t> </a:t>
            </a:r>
            <a:r>
              <a:rPr lang="en-US" sz="2400" dirty="0" err="1"/>
              <a:t>çıkışlar</a:t>
            </a:r>
            <a:r>
              <a:rPr lang="en-US" sz="2400" dirty="0"/>
              <a:t> </a:t>
            </a:r>
            <a:r>
              <a:rPr lang="en-US" sz="2400" dirty="0" err="1"/>
              <a:t>engellenir</a:t>
            </a:r>
            <a:r>
              <a:rPr lang="en-US" sz="2400" dirty="0"/>
              <a:t>. </a:t>
            </a:r>
            <a:r>
              <a:rPr lang="en-US" sz="2400" dirty="0" err="1"/>
              <a:t>Montaj</a:t>
            </a:r>
            <a:r>
              <a:rPr lang="en-US" sz="2400" dirty="0"/>
              <a:t> </a:t>
            </a:r>
            <a:r>
              <a:rPr lang="en-US" sz="2400" dirty="0" err="1"/>
              <a:t>çalışması</a:t>
            </a:r>
            <a:r>
              <a:rPr lang="en-US" sz="2400" dirty="0"/>
              <a:t> </a:t>
            </a:r>
            <a:r>
              <a:rPr lang="en-US" sz="2400" dirty="0" err="1"/>
              <a:t>yapılan</a:t>
            </a:r>
            <a:r>
              <a:rPr lang="en-US" sz="2400" dirty="0"/>
              <a:t> </a:t>
            </a:r>
            <a:r>
              <a:rPr lang="en-US" sz="2400" dirty="0" err="1"/>
              <a:t>mahallin</a:t>
            </a:r>
            <a:r>
              <a:rPr lang="en-US" sz="2400" dirty="0"/>
              <a:t> </a:t>
            </a:r>
            <a:r>
              <a:rPr lang="en-US" sz="2400" dirty="0" err="1"/>
              <a:t>altında</a:t>
            </a:r>
            <a:r>
              <a:rPr lang="en-US" sz="2400" dirty="0"/>
              <a:t> </a:t>
            </a:r>
            <a:r>
              <a:rPr lang="en-US" sz="2400" dirty="0" err="1"/>
              <a:t>çalışan</a:t>
            </a:r>
            <a:r>
              <a:rPr lang="en-US" sz="2400" dirty="0"/>
              <a:t> </a:t>
            </a:r>
            <a:r>
              <a:rPr lang="en-US" sz="2400" dirty="0" err="1"/>
              <a:t>bulundurulmaz</a:t>
            </a:r>
            <a:r>
              <a:rPr lang="en-US" sz="2400" dirty="0"/>
              <a:t>.</a:t>
            </a:r>
          </a:p>
          <a:p>
            <a:r>
              <a:rPr lang="en-US" sz="2400" dirty="0" err="1"/>
              <a:t>Çalışanları</a:t>
            </a:r>
            <a:r>
              <a:rPr lang="en-US" sz="2400" dirty="0"/>
              <a:t>, </a:t>
            </a:r>
            <a:r>
              <a:rPr lang="en-US" sz="2400" dirty="0" err="1"/>
              <a:t>yapının</a:t>
            </a:r>
            <a:r>
              <a:rPr lang="en-US" sz="2400" dirty="0"/>
              <a:t> </a:t>
            </a:r>
            <a:r>
              <a:rPr lang="en-US" sz="2400" dirty="0" err="1"/>
              <a:t>geçici</a:t>
            </a:r>
            <a:r>
              <a:rPr lang="en-US" sz="2400" dirty="0"/>
              <a:t> </a:t>
            </a:r>
            <a:r>
              <a:rPr lang="en-US" sz="2400" dirty="0" err="1"/>
              <a:t>dayanıksızlık</a:t>
            </a:r>
            <a:r>
              <a:rPr lang="en-US" sz="2400" dirty="0"/>
              <a:t> </a:t>
            </a:r>
            <a:r>
              <a:rPr lang="en-US" sz="2400" dirty="0" err="1"/>
              <a:t>veya</a:t>
            </a:r>
            <a:r>
              <a:rPr lang="en-US" sz="2400" dirty="0"/>
              <a:t> </a:t>
            </a:r>
            <a:r>
              <a:rPr lang="en-US" sz="2400" dirty="0" err="1"/>
              <a:t>kırılganlığından</a:t>
            </a:r>
            <a:r>
              <a:rPr lang="en-US" sz="2400" dirty="0"/>
              <a:t> </a:t>
            </a:r>
            <a:r>
              <a:rPr lang="en-US" sz="2400" dirty="0" err="1"/>
              <a:t>kaynaklanan</a:t>
            </a:r>
            <a:r>
              <a:rPr lang="en-US" sz="2400" dirty="0"/>
              <a:t> </a:t>
            </a:r>
            <a:r>
              <a:rPr lang="en-US" sz="2400" dirty="0" err="1"/>
              <a:t>risklerden</a:t>
            </a:r>
            <a:r>
              <a:rPr lang="en-US" sz="2400" dirty="0"/>
              <a:t> </a:t>
            </a:r>
            <a:r>
              <a:rPr lang="en-US" sz="2400" dirty="0" err="1"/>
              <a:t>korumak</a:t>
            </a:r>
            <a:r>
              <a:rPr lang="en-US" sz="2400" dirty="0"/>
              <a:t> </a:t>
            </a:r>
            <a:r>
              <a:rPr lang="en-US" sz="2400" dirty="0" err="1"/>
              <a:t>için</a:t>
            </a:r>
            <a:r>
              <a:rPr lang="en-US" sz="2400" dirty="0"/>
              <a:t> </a:t>
            </a:r>
            <a:r>
              <a:rPr lang="en-US" sz="2400" dirty="0" err="1"/>
              <a:t>yeterli</a:t>
            </a:r>
            <a:r>
              <a:rPr lang="en-US" sz="2400" dirty="0"/>
              <a:t> </a:t>
            </a:r>
            <a:r>
              <a:rPr lang="en-US" sz="2400" dirty="0" err="1"/>
              <a:t>tedbirler</a:t>
            </a:r>
            <a:r>
              <a:rPr lang="en-US" sz="2400" dirty="0"/>
              <a:t> </a:t>
            </a:r>
            <a:r>
              <a:rPr lang="en-US" sz="2400" dirty="0" err="1"/>
              <a:t>alınır</a:t>
            </a:r>
            <a:r>
              <a:rPr lang="en-US" sz="2400" dirty="0"/>
              <a:t>.</a:t>
            </a:r>
          </a:p>
        </p:txBody>
      </p:sp>
      <p:sp>
        <p:nvSpPr>
          <p:cNvPr id="3" name="Title 2"/>
          <p:cNvSpPr>
            <a:spLocks noGrp="1"/>
          </p:cNvSpPr>
          <p:nvPr>
            <p:ph type="title"/>
          </p:nvPr>
        </p:nvSpPr>
        <p:spPr/>
        <p:txBody>
          <a:bodyPr>
            <a:normAutofit fontScale="90000"/>
          </a:bodyPr>
          <a:lstStyle/>
          <a:p>
            <a:r>
              <a:rPr lang="en-US" dirty="0"/>
              <a:t>Metal </a:t>
            </a:r>
            <a:r>
              <a:rPr lang="en-US" dirty="0" err="1"/>
              <a:t>ve</a:t>
            </a:r>
            <a:r>
              <a:rPr lang="en-US" dirty="0"/>
              <a:t> </a:t>
            </a:r>
            <a:r>
              <a:rPr lang="en-US" dirty="0" err="1"/>
              <a:t>beton</a:t>
            </a:r>
            <a:r>
              <a:rPr lang="en-US" dirty="0"/>
              <a:t> </a:t>
            </a:r>
            <a:r>
              <a:rPr lang="en-US" dirty="0" err="1"/>
              <a:t>karkas</a:t>
            </a:r>
            <a:r>
              <a:rPr lang="en-US" dirty="0"/>
              <a:t> </a:t>
            </a:r>
            <a:r>
              <a:rPr lang="en-US" dirty="0" err="1"/>
              <a:t>ve</a:t>
            </a:r>
            <a:r>
              <a:rPr lang="en-US" dirty="0"/>
              <a:t> </a:t>
            </a:r>
            <a:r>
              <a:rPr lang="en-US" dirty="0" err="1"/>
              <a:t>prefabrik</a:t>
            </a:r>
            <a:r>
              <a:rPr lang="en-US" dirty="0"/>
              <a:t> </a:t>
            </a:r>
            <a:r>
              <a:rPr lang="en-US" dirty="0" err="1"/>
              <a:t>elemanlar</a:t>
            </a:r>
            <a:r>
              <a:rPr lang="en-US" dirty="0"/>
              <a:t>, </a:t>
            </a:r>
            <a:r>
              <a:rPr lang="en-US" dirty="0" err="1"/>
              <a:t>çelik</a:t>
            </a:r>
            <a:r>
              <a:rPr lang="en-US" dirty="0"/>
              <a:t> </a:t>
            </a:r>
            <a:r>
              <a:rPr lang="en-US" dirty="0" err="1"/>
              <a:t>yapı</a:t>
            </a:r>
            <a:r>
              <a:rPr lang="en-US" dirty="0"/>
              <a:t> </a:t>
            </a:r>
            <a:r>
              <a:rPr lang="en-US" dirty="0" err="1"/>
              <a:t>işleri</a:t>
            </a:r>
            <a:r>
              <a:rPr lang="tr-TR" dirty="0"/>
              <a:t> (devam)</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a:t>İnşaat İş Güvenliği</a:t>
            </a:r>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60</a:t>
            </a:fld>
            <a:endParaRPr lang="en-US"/>
          </a:p>
        </p:txBody>
      </p:sp>
    </p:spTree>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Yapı</a:t>
            </a:r>
            <a:r>
              <a:rPr lang="en-US" dirty="0"/>
              <a:t> </a:t>
            </a:r>
            <a:r>
              <a:rPr lang="en-US" dirty="0" err="1"/>
              <a:t>alanının</a:t>
            </a:r>
            <a:r>
              <a:rPr lang="en-US" dirty="0"/>
              <a:t> </a:t>
            </a:r>
            <a:r>
              <a:rPr lang="en-US" dirty="0" err="1"/>
              <a:t>düzenli</a:t>
            </a:r>
            <a:r>
              <a:rPr lang="en-US" dirty="0"/>
              <a:t> </a:t>
            </a:r>
            <a:r>
              <a:rPr lang="en-US" dirty="0" err="1"/>
              <a:t>ve</a:t>
            </a:r>
            <a:r>
              <a:rPr lang="en-US" dirty="0"/>
              <a:t> </a:t>
            </a:r>
            <a:r>
              <a:rPr lang="en-US" dirty="0" err="1"/>
              <a:t>temiz</a:t>
            </a:r>
            <a:r>
              <a:rPr lang="en-US" dirty="0"/>
              <a:t> </a:t>
            </a:r>
            <a:r>
              <a:rPr lang="en-US" dirty="0" err="1"/>
              <a:t>tutulması</a:t>
            </a:r>
            <a:r>
              <a:rPr lang="en-US" dirty="0"/>
              <a:t> </a:t>
            </a:r>
            <a:r>
              <a:rPr lang="en-US" dirty="0" err="1"/>
              <a:t>sağlanır</a:t>
            </a:r>
            <a:r>
              <a:rPr lang="en-US" dirty="0"/>
              <a:t>. </a:t>
            </a:r>
            <a:endParaRPr lang="tr-TR" dirty="0"/>
          </a:p>
          <a:p>
            <a:r>
              <a:rPr lang="en-US" dirty="0" err="1"/>
              <a:t>Sivri</a:t>
            </a:r>
            <a:r>
              <a:rPr lang="en-US" dirty="0"/>
              <a:t> </a:t>
            </a:r>
            <a:r>
              <a:rPr lang="en-US" dirty="0" err="1"/>
              <a:t>uçları</a:t>
            </a:r>
            <a:r>
              <a:rPr lang="en-US" dirty="0"/>
              <a:t> </a:t>
            </a:r>
            <a:r>
              <a:rPr lang="en-US" dirty="0" err="1"/>
              <a:t>veya</a:t>
            </a:r>
            <a:r>
              <a:rPr lang="en-US" dirty="0"/>
              <a:t> </a:t>
            </a:r>
            <a:r>
              <a:rPr lang="en-US" dirty="0" err="1"/>
              <a:t>keskin</a:t>
            </a:r>
            <a:r>
              <a:rPr lang="en-US" dirty="0"/>
              <a:t> </a:t>
            </a:r>
            <a:r>
              <a:rPr lang="en-US" dirty="0" err="1"/>
              <a:t>kenarları</a:t>
            </a:r>
            <a:r>
              <a:rPr lang="en-US" dirty="0"/>
              <a:t> </a:t>
            </a:r>
            <a:r>
              <a:rPr lang="en-US" dirty="0" err="1"/>
              <a:t>bulunan</a:t>
            </a:r>
            <a:r>
              <a:rPr lang="en-US" dirty="0"/>
              <a:t> </a:t>
            </a:r>
            <a:r>
              <a:rPr lang="en-US" dirty="0" err="1"/>
              <a:t>malzeme</a:t>
            </a:r>
            <a:r>
              <a:rPr lang="en-US" dirty="0"/>
              <a:t> </a:t>
            </a:r>
            <a:r>
              <a:rPr lang="en-US" dirty="0" err="1"/>
              <a:t>ve</a:t>
            </a:r>
            <a:r>
              <a:rPr lang="en-US" dirty="0"/>
              <a:t> </a:t>
            </a:r>
            <a:r>
              <a:rPr lang="en-US" dirty="0" err="1"/>
              <a:t>atıklar</a:t>
            </a:r>
            <a:r>
              <a:rPr lang="en-US" dirty="0"/>
              <a:t> </a:t>
            </a:r>
            <a:r>
              <a:rPr lang="en-US" dirty="0" err="1"/>
              <a:t>düzenli</a:t>
            </a:r>
            <a:r>
              <a:rPr lang="en-US" dirty="0"/>
              <a:t> </a:t>
            </a:r>
            <a:r>
              <a:rPr lang="en-US" dirty="0" err="1"/>
              <a:t>periyotlarla</a:t>
            </a:r>
            <a:r>
              <a:rPr lang="en-US" dirty="0"/>
              <a:t> </a:t>
            </a:r>
            <a:r>
              <a:rPr lang="en-US" dirty="0" err="1"/>
              <a:t>çalışma</a:t>
            </a:r>
            <a:r>
              <a:rPr lang="en-US" dirty="0"/>
              <a:t> </a:t>
            </a:r>
            <a:r>
              <a:rPr lang="en-US" dirty="0" err="1"/>
              <a:t>alanlarından</a:t>
            </a:r>
            <a:r>
              <a:rPr lang="en-US" dirty="0"/>
              <a:t> </a:t>
            </a:r>
            <a:r>
              <a:rPr lang="en-US" dirty="0" err="1"/>
              <a:t>uzaklaştırılır</a:t>
            </a:r>
            <a:r>
              <a:rPr lang="en-US" dirty="0"/>
              <a:t>. </a:t>
            </a:r>
            <a:endParaRPr lang="tr-TR" dirty="0"/>
          </a:p>
          <a:p>
            <a:r>
              <a:rPr lang="en-US" dirty="0" err="1"/>
              <a:t>Yapı</a:t>
            </a:r>
            <a:r>
              <a:rPr lang="en-US" dirty="0"/>
              <a:t> </a:t>
            </a:r>
            <a:r>
              <a:rPr lang="en-US" dirty="0" err="1"/>
              <a:t>alanından</a:t>
            </a:r>
            <a:r>
              <a:rPr lang="en-US" dirty="0"/>
              <a:t> </a:t>
            </a:r>
            <a:r>
              <a:rPr lang="en-US" dirty="0" err="1"/>
              <a:t>uzaklaştırılması</a:t>
            </a:r>
            <a:r>
              <a:rPr lang="en-US" dirty="0"/>
              <a:t> </a:t>
            </a:r>
            <a:r>
              <a:rPr lang="en-US" dirty="0" err="1"/>
              <a:t>mümkün</a:t>
            </a:r>
            <a:r>
              <a:rPr lang="en-US" dirty="0"/>
              <a:t> </a:t>
            </a:r>
            <a:r>
              <a:rPr lang="en-US" dirty="0" err="1"/>
              <a:t>olmayan</a:t>
            </a:r>
            <a:r>
              <a:rPr lang="en-US" dirty="0"/>
              <a:t> </a:t>
            </a:r>
            <a:r>
              <a:rPr lang="en-US" dirty="0" err="1"/>
              <a:t>sivri</a:t>
            </a:r>
            <a:r>
              <a:rPr lang="en-US" dirty="0"/>
              <a:t> </a:t>
            </a:r>
            <a:r>
              <a:rPr lang="en-US" dirty="0" err="1"/>
              <a:t>veya</a:t>
            </a:r>
            <a:r>
              <a:rPr lang="en-US" dirty="0"/>
              <a:t> </a:t>
            </a:r>
            <a:r>
              <a:rPr lang="en-US" dirty="0" err="1"/>
              <a:t>keskin</a:t>
            </a:r>
            <a:r>
              <a:rPr lang="en-US" dirty="0"/>
              <a:t> </a:t>
            </a:r>
            <a:r>
              <a:rPr lang="en-US" dirty="0" err="1"/>
              <a:t>kenarları</a:t>
            </a:r>
            <a:r>
              <a:rPr lang="en-US" dirty="0"/>
              <a:t> </a:t>
            </a:r>
            <a:r>
              <a:rPr lang="en-US" dirty="0" err="1"/>
              <a:t>bulunan</a:t>
            </a:r>
            <a:r>
              <a:rPr lang="en-US" dirty="0"/>
              <a:t> </a:t>
            </a:r>
            <a:r>
              <a:rPr lang="en-US" dirty="0" err="1"/>
              <a:t>malzemelerin</a:t>
            </a:r>
            <a:r>
              <a:rPr lang="en-US" dirty="0"/>
              <a:t> </a:t>
            </a:r>
            <a:r>
              <a:rPr lang="en-US" dirty="0" err="1"/>
              <a:t>saplanma</a:t>
            </a:r>
            <a:r>
              <a:rPr lang="en-US" dirty="0"/>
              <a:t> </a:t>
            </a:r>
            <a:r>
              <a:rPr lang="en-US" dirty="0" err="1"/>
              <a:t>riskine</a:t>
            </a:r>
            <a:r>
              <a:rPr lang="en-US" dirty="0"/>
              <a:t> </a:t>
            </a:r>
            <a:r>
              <a:rPr lang="en-US" dirty="0" err="1"/>
              <a:t>karşı</a:t>
            </a:r>
            <a:r>
              <a:rPr lang="en-US" dirty="0"/>
              <a:t> </a:t>
            </a:r>
            <a:r>
              <a:rPr lang="en-US" dirty="0" err="1"/>
              <a:t>gerekli</a:t>
            </a:r>
            <a:r>
              <a:rPr lang="en-US" dirty="0"/>
              <a:t> </a:t>
            </a:r>
            <a:r>
              <a:rPr lang="en-US" dirty="0" err="1"/>
              <a:t>koruyucu</a:t>
            </a:r>
            <a:r>
              <a:rPr lang="en-US" dirty="0"/>
              <a:t> </a:t>
            </a:r>
            <a:r>
              <a:rPr lang="en-US" dirty="0" err="1"/>
              <a:t>malzemeler</a:t>
            </a:r>
            <a:r>
              <a:rPr lang="en-US" dirty="0"/>
              <a:t> </a:t>
            </a:r>
            <a:r>
              <a:rPr lang="en-US" dirty="0" err="1"/>
              <a:t>ile</a:t>
            </a:r>
            <a:r>
              <a:rPr lang="en-US" dirty="0"/>
              <a:t> </a:t>
            </a:r>
            <a:r>
              <a:rPr lang="en-US" dirty="0" err="1"/>
              <a:t>korunması</a:t>
            </a:r>
            <a:r>
              <a:rPr lang="en-US" dirty="0"/>
              <a:t>/</a:t>
            </a:r>
            <a:r>
              <a:rPr lang="en-US" dirty="0" err="1"/>
              <a:t>kaplanması</a:t>
            </a:r>
            <a:r>
              <a:rPr lang="en-US" dirty="0"/>
              <a:t> </a:t>
            </a:r>
            <a:r>
              <a:rPr lang="en-US" dirty="0" err="1"/>
              <a:t>sağlanır</a:t>
            </a:r>
            <a:r>
              <a:rPr lang="en-US" dirty="0"/>
              <a:t>.</a:t>
            </a:r>
          </a:p>
        </p:txBody>
      </p:sp>
      <p:sp>
        <p:nvSpPr>
          <p:cNvPr id="3" name="Title 2"/>
          <p:cNvSpPr>
            <a:spLocks noGrp="1"/>
          </p:cNvSpPr>
          <p:nvPr>
            <p:ph type="title"/>
          </p:nvPr>
        </p:nvSpPr>
        <p:spPr/>
        <p:txBody>
          <a:bodyPr>
            <a:normAutofit fontScale="90000"/>
          </a:bodyPr>
          <a:lstStyle/>
          <a:p>
            <a:r>
              <a:rPr lang="tr-TR" dirty="0"/>
              <a:t>DÜZEN, TEMİZLİK, İSTİF, DEPOLAMA</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a:t>İnşaat İş Güvenliği</a:t>
            </a:r>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61</a:t>
            </a:fld>
            <a:endParaRPr lang="en-US"/>
          </a:p>
        </p:txBody>
      </p:sp>
    </p:spTree>
  </p:cSld>
  <p:clrMapOvr>
    <a:masterClrMapping/>
  </p:clrMapOvr>
  <p:transition>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err="1"/>
              <a:t>Buz</a:t>
            </a:r>
            <a:r>
              <a:rPr lang="en-US" sz="2400" dirty="0"/>
              <a:t>, </a:t>
            </a:r>
            <a:r>
              <a:rPr lang="en-US" sz="2400" dirty="0" err="1"/>
              <a:t>kar</a:t>
            </a:r>
            <a:r>
              <a:rPr lang="en-US" sz="2400" dirty="0"/>
              <a:t>, </a:t>
            </a:r>
            <a:r>
              <a:rPr lang="en-US" sz="2400" dirty="0" err="1"/>
              <a:t>yağmur</a:t>
            </a:r>
            <a:r>
              <a:rPr lang="en-US" sz="2400" dirty="0"/>
              <a:t>, </a:t>
            </a:r>
            <a:r>
              <a:rPr lang="en-US" sz="2400" dirty="0" err="1"/>
              <a:t>kullanılan</a:t>
            </a:r>
            <a:r>
              <a:rPr lang="en-US" sz="2400" dirty="0"/>
              <a:t> </a:t>
            </a:r>
            <a:r>
              <a:rPr lang="en-US" sz="2400" dirty="0" err="1"/>
              <a:t>malzemeler</a:t>
            </a:r>
            <a:r>
              <a:rPr lang="en-US" sz="2400" dirty="0"/>
              <a:t> </a:t>
            </a:r>
            <a:r>
              <a:rPr lang="en-US" sz="2400" dirty="0" err="1"/>
              <a:t>ve</a:t>
            </a:r>
            <a:r>
              <a:rPr lang="en-US" sz="2400" dirty="0"/>
              <a:t> </a:t>
            </a:r>
            <a:r>
              <a:rPr lang="en-US" sz="2400" dirty="0" err="1"/>
              <a:t>diğer</a:t>
            </a:r>
            <a:r>
              <a:rPr lang="en-US" sz="2400" dirty="0"/>
              <a:t> </a:t>
            </a:r>
            <a:r>
              <a:rPr lang="en-US" sz="2400" dirty="0" err="1"/>
              <a:t>etkenlerle</a:t>
            </a:r>
            <a:r>
              <a:rPr lang="en-US" sz="2400" dirty="0"/>
              <a:t> </a:t>
            </a:r>
            <a:r>
              <a:rPr lang="en-US" sz="2400" dirty="0" err="1"/>
              <a:t>kaygan</a:t>
            </a:r>
            <a:r>
              <a:rPr lang="en-US" sz="2400" dirty="0"/>
              <a:t> hale </a:t>
            </a:r>
            <a:r>
              <a:rPr lang="en-US" sz="2400" dirty="0" err="1"/>
              <a:t>gelen</a:t>
            </a:r>
            <a:r>
              <a:rPr lang="en-US" sz="2400" dirty="0"/>
              <a:t> </a:t>
            </a:r>
            <a:r>
              <a:rPr lang="en-US" sz="2400" dirty="0" err="1"/>
              <a:t>çalışma</a:t>
            </a:r>
            <a:r>
              <a:rPr lang="en-US" sz="2400" dirty="0"/>
              <a:t> </a:t>
            </a:r>
            <a:r>
              <a:rPr lang="en-US" sz="2400" dirty="0" err="1"/>
              <a:t>yerleri</a:t>
            </a:r>
            <a:r>
              <a:rPr lang="en-US" sz="2400" dirty="0"/>
              <a:t> </a:t>
            </a:r>
            <a:r>
              <a:rPr lang="en-US" sz="2400" dirty="0" err="1"/>
              <a:t>ve</a:t>
            </a:r>
            <a:r>
              <a:rPr lang="en-US" sz="2400" dirty="0"/>
              <a:t> </a:t>
            </a:r>
            <a:r>
              <a:rPr lang="en-US" sz="2400" dirty="0" err="1"/>
              <a:t>geçitler</a:t>
            </a:r>
            <a:r>
              <a:rPr lang="en-US" sz="2400" dirty="0"/>
              <a:t> </a:t>
            </a:r>
            <a:r>
              <a:rPr lang="en-US" sz="2400" dirty="0" err="1"/>
              <a:t>temizlenerek</a:t>
            </a:r>
            <a:r>
              <a:rPr lang="en-US" sz="2400" dirty="0"/>
              <a:t> </a:t>
            </a:r>
            <a:r>
              <a:rPr lang="en-US" sz="2400" dirty="0" err="1"/>
              <a:t>kaymayı</a:t>
            </a:r>
            <a:r>
              <a:rPr lang="en-US" sz="2400" dirty="0"/>
              <a:t> </a:t>
            </a:r>
            <a:r>
              <a:rPr lang="en-US" sz="2400" dirty="0" err="1"/>
              <a:t>önleyici</a:t>
            </a:r>
            <a:r>
              <a:rPr lang="en-US" sz="2400" dirty="0"/>
              <a:t> </a:t>
            </a:r>
            <a:r>
              <a:rPr lang="en-US" sz="2400" dirty="0" err="1"/>
              <a:t>tedbirler</a:t>
            </a:r>
            <a:r>
              <a:rPr lang="en-US" sz="2400" dirty="0"/>
              <a:t> </a:t>
            </a:r>
            <a:r>
              <a:rPr lang="en-US" sz="2400" dirty="0" err="1"/>
              <a:t>alınır</a:t>
            </a:r>
            <a:r>
              <a:rPr lang="en-US" sz="2400" dirty="0"/>
              <a:t>.</a:t>
            </a:r>
          </a:p>
          <a:p>
            <a:r>
              <a:rPr lang="en-US" sz="2400" dirty="0" err="1"/>
              <a:t>Yapı</a:t>
            </a:r>
            <a:r>
              <a:rPr lang="en-US" sz="2400" dirty="0"/>
              <a:t> </a:t>
            </a:r>
            <a:r>
              <a:rPr lang="en-US" sz="2400" dirty="0" err="1"/>
              <a:t>alanında</a:t>
            </a:r>
            <a:r>
              <a:rPr lang="en-US" sz="2400" dirty="0"/>
              <a:t> </a:t>
            </a:r>
            <a:r>
              <a:rPr lang="en-US" sz="2400" dirty="0" err="1"/>
              <a:t>malzemelerin</a:t>
            </a:r>
            <a:r>
              <a:rPr lang="en-US" sz="2400" dirty="0"/>
              <a:t>, </a:t>
            </a:r>
            <a:r>
              <a:rPr lang="en-US" sz="2400" dirty="0" err="1"/>
              <a:t>yıkılma</a:t>
            </a:r>
            <a:r>
              <a:rPr lang="en-US" sz="2400" dirty="0"/>
              <a:t> </a:t>
            </a:r>
            <a:r>
              <a:rPr lang="en-US" sz="2400" dirty="0" err="1"/>
              <a:t>ve</a:t>
            </a:r>
            <a:r>
              <a:rPr lang="en-US" sz="2400" dirty="0"/>
              <a:t> </a:t>
            </a:r>
            <a:r>
              <a:rPr lang="en-US" sz="2400" dirty="0" err="1"/>
              <a:t>devrilmeleri</a:t>
            </a:r>
            <a:r>
              <a:rPr lang="en-US" sz="2400" dirty="0"/>
              <a:t> </a:t>
            </a:r>
            <a:r>
              <a:rPr lang="en-US" sz="2400" dirty="0" err="1"/>
              <a:t>önlenir</a:t>
            </a:r>
            <a:r>
              <a:rPr lang="en-US" sz="2400" dirty="0"/>
              <a:t>, </a:t>
            </a:r>
            <a:r>
              <a:rPr lang="en-US" sz="2400" dirty="0" err="1"/>
              <a:t>kazaya</a:t>
            </a:r>
            <a:r>
              <a:rPr lang="en-US" sz="2400" dirty="0"/>
              <a:t> </a:t>
            </a:r>
            <a:r>
              <a:rPr lang="en-US" sz="2400" dirty="0" err="1"/>
              <a:t>sebep</a:t>
            </a:r>
            <a:r>
              <a:rPr lang="en-US" sz="2400" dirty="0"/>
              <a:t> </a:t>
            </a:r>
            <a:r>
              <a:rPr lang="en-US" sz="2400" dirty="0" err="1"/>
              <a:t>olmayacak</a:t>
            </a:r>
            <a:r>
              <a:rPr lang="en-US" sz="2400" dirty="0"/>
              <a:t> </a:t>
            </a:r>
            <a:r>
              <a:rPr lang="en-US" sz="2400" dirty="0" err="1"/>
              <a:t>şekilde</a:t>
            </a:r>
            <a:r>
              <a:rPr lang="en-US" sz="2400" dirty="0"/>
              <a:t> </a:t>
            </a:r>
            <a:r>
              <a:rPr lang="en-US" sz="2400" dirty="0" err="1"/>
              <a:t>istif</a:t>
            </a:r>
            <a:r>
              <a:rPr lang="en-US" sz="2400" dirty="0"/>
              <a:t> </a:t>
            </a:r>
            <a:r>
              <a:rPr lang="en-US" sz="2400" dirty="0" err="1"/>
              <a:t>edilmeleri</a:t>
            </a:r>
            <a:r>
              <a:rPr lang="en-US" sz="2400" dirty="0"/>
              <a:t> </a:t>
            </a:r>
            <a:r>
              <a:rPr lang="en-US" sz="2400" dirty="0" err="1"/>
              <a:t>sağlanır</a:t>
            </a:r>
            <a:r>
              <a:rPr lang="en-US" sz="2400" dirty="0"/>
              <a:t>. </a:t>
            </a:r>
            <a:endParaRPr lang="tr-TR" sz="2400" dirty="0"/>
          </a:p>
          <a:p>
            <a:r>
              <a:rPr lang="en-US" sz="2400" dirty="0" err="1"/>
              <a:t>Yapı</a:t>
            </a:r>
            <a:r>
              <a:rPr lang="en-US" sz="2400" dirty="0"/>
              <a:t> </a:t>
            </a:r>
            <a:r>
              <a:rPr lang="en-US" sz="2400" dirty="0" err="1"/>
              <a:t>alanında</a:t>
            </a:r>
            <a:r>
              <a:rPr lang="en-US" sz="2400" dirty="0"/>
              <a:t>, </a:t>
            </a:r>
            <a:r>
              <a:rPr lang="en-US" sz="2400" dirty="0" err="1"/>
              <a:t>yanıcı</a:t>
            </a:r>
            <a:r>
              <a:rPr lang="en-US" sz="2400" dirty="0"/>
              <a:t> </a:t>
            </a:r>
            <a:r>
              <a:rPr lang="en-US" sz="2400" dirty="0" err="1"/>
              <a:t>veya</a:t>
            </a:r>
            <a:r>
              <a:rPr lang="en-US" sz="2400" dirty="0"/>
              <a:t> </a:t>
            </a:r>
            <a:r>
              <a:rPr lang="en-US" sz="2400" dirty="0" err="1"/>
              <a:t>patlayıcı</a:t>
            </a:r>
            <a:r>
              <a:rPr lang="en-US" sz="2400" dirty="0"/>
              <a:t> </a:t>
            </a:r>
            <a:r>
              <a:rPr lang="en-US" sz="2400" dirty="0" err="1"/>
              <a:t>maddelerin</a:t>
            </a:r>
            <a:r>
              <a:rPr lang="en-US" sz="2400" dirty="0"/>
              <a:t> </a:t>
            </a:r>
            <a:r>
              <a:rPr lang="en-US" sz="2400" dirty="0" err="1"/>
              <a:t>depolandığı</a:t>
            </a:r>
            <a:r>
              <a:rPr lang="en-US" sz="2400" dirty="0"/>
              <a:t> </a:t>
            </a:r>
            <a:r>
              <a:rPr lang="en-US" sz="2400" dirty="0" err="1"/>
              <a:t>depo</a:t>
            </a:r>
            <a:r>
              <a:rPr lang="en-US" sz="2400" dirty="0"/>
              <a:t> </a:t>
            </a:r>
            <a:r>
              <a:rPr lang="en-US" sz="2400" dirty="0" err="1"/>
              <a:t>alanlarında</a:t>
            </a:r>
            <a:r>
              <a:rPr lang="en-US" sz="2400" dirty="0"/>
              <a:t> </a:t>
            </a:r>
            <a:r>
              <a:rPr lang="en-US" sz="2400" dirty="0" err="1"/>
              <a:t>ve</a:t>
            </a:r>
            <a:r>
              <a:rPr lang="en-US" sz="2400" dirty="0"/>
              <a:t> </a:t>
            </a:r>
            <a:r>
              <a:rPr lang="en-US" sz="2400" dirty="0" err="1"/>
              <a:t>patlayıcı</a:t>
            </a:r>
            <a:r>
              <a:rPr lang="en-US" sz="2400" dirty="0"/>
              <a:t> </a:t>
            </a:r>
            <a:r>
              <a:rPr lang="en-US" sz="2400" dirty="0" err="1"/>
              <a:t>ortam</a:t>
            </a:r>
            <a:r>
              <a:rPr lang="en-US" sz="2400" dirty="0"/>
              <a:t> </a:t>
            </a:r>
            <a:r>
              <a:rPr lang="en-US" sz="2400" dirty="0" err="1"/>
              <a:t>oluşan</a:t>
            </a:r>
            <a:r>
              <a:rPr lang="en-US" sz="2400" dirty="0"/>
              <a:t> </a:t>
            </a:r>
            <a:r>
              <a:rPr lang="en-US" sz="2400" dirty="0" err="1"/>
              <a:t>çalışma</a:t>
            </a:r>
            <a:r>
              <a:rPr lang="en-US" sz="2400" dirty="0"/>
              <a:t> </a:t>
            </a:r>
            <a:r>
              <a:rPr lang="en-US" sz="2400" dirty="0" err="1"/>
              <a:t>alanlarında</a:t>
            </a:r>
            <a:r>
              <a:rPr lang="en-US" sz="2400" dirty="0"/>
              <a:t> </a:t>
            </a:r>
            <a:r>
              <a:rPr lang="en-US" sz="2400" dirty="0" err="1"/>
              <a:t>bakım</a:t>
            </a:r>
            <a:r>
              <a:rPr lang="en-US" sz="2400" dirty="0"/>
              <a:t>, </a:t>
            </a:r>
            <a:r>
              <a:rPr lang="en-US" sz="2400" dirty="0" err="1"/>
              <a:t>onarım</a:t>
            </a:r>
            <a:r>
              <a:rPr lang="en-US" sz="2400" dirty="0"/>
              <a:t> </a:t>
            </a:r>
            <a:r>
              <a:rPr lang="en-US" sz="2400" dirty="0" err="1"/>
              <a:t>işleri</a:t>
            </a:r>
            <a:r>
              <a:rPr lang="en-US" sz="2400" dirty="0"/>
              <a:t> </a:t>
            </a:r>
            <a:r>
              <a:rPr lang="en-US" sz="2400" dirty="0" err="1"/>
              <a:t>dahil</a:t>
            </a:r>
            <a:r>
              <a:rPr lang="en-US" sz="2400" dirty="0"/>
              <a:t> her </a:t>
            </a:r>
            <a:r>
              <a:rPr lang="en-US" sz="2400" dirty="0" err="1"/>
              <a:t>türlü</a:t>
            </a:r>
            <a:r>
              <a:rPr lang="en-US" sz="2400" dirty="0"/>
              <a:t> </a:t>
            </a:r>
            <a:r>
              <a:rPr lang="en-US" sz="2400" dirty="0" err="1"/>
              <a:t>çalışmalarda</a:t>
            </a:r>
            <a:r>
              <a:rPr lang="en-US" sz="2400" dirty="0"/>
              <a:t> </a:t>
            </a:r>
            <a:r>
              <a:rPr lang="tr-TR" sz="2400" dirty="0"/>
              <a:t>konu ile ilgili yönetmeliklere bakılır.</a:t>
            </a:r>
            <a:r>
              <a:rPr lang="en-US" sz="2400" dirty="0"/>
              <a:t> </a:t>
            </a:r>
          </a:p>
        </p:txBody>
      </p:sp>
      <p:sp>
        <p:nvSpPr>
          <p:cNvPr id="3" name="Title 2"/>
          <p:cNvSpPr>
            <a:spLocks noGrp="1"/>
          </p:cNvSpPr>
          <p:nvPr>
            <p:ph type="title"/>
          </p:nvPr>
        </p:nvSpPr>
        <p:spPr/>
        <p:txBody>
          <a:bodyPr>
            <a:normAutofit fontScale="90000"/>
          </a:bodyPr>
          <a:lstStyle/>
          <a:p>
            <a:r>
              <a:rPr lang="tr-TR" dirty="0"/>
              <a:t>Düzen, temizlik, istif, depolama (devam)</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a:t>İnşaat İş Güvenliği</a:t>
            </a:r>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62</a:t>
            </a:fld>
            <a:endParaRPr lang="en-US"/>
          </a:p>
        </p:txBody>
      </p:sp>
    </p:spTree>
  </p:cSld>
  <p:clrMapOvr>
    <a:masterClrMapping/>
  </p:clrMapOvr>
  <p:transition>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Yapı</a:t>
            </a:r>
            <a:r>
              <a:rPr lang="en-US" dirty="0"/>
              <a:t> </a:t>
            </a:r>
            <a:r>
              <a:rPr lang="en-US" dirty="0" err="1"/>
              <a:t>alanının</a:t>
            </a:r>
            <a:r>
              <a:rPr lang="en-US" dirty="0"/>
              <a:t> </a:t>
            </a:r>
            <a:r>
              <a:rPr lang="en-US" dirty="0" err="1"/>
              <a:t>özelliklerine</a:t>
            </a:r>
            <a:r>
              <a:rPr lang="en-US" dirty="0"/>
              <a:t>, </a:t>
            </a:r>
            <a:r>
              <a:rPr lang="en-US" dirty="0" err="1"/>
              <a:t>çalışan</a:t>
            </a:r>
            <a:r>
              <a:rPr lang="en-US" dirty="0"/>
              <a:t> </a:t>
            </a:r>
            <a:r>
              <a:rPr lang="en-US" dirty="0" err="1"/>
              <a:t>barakalarının</a:t>
            </a:r>
            <a:r>
              <a:rPr lang="en-US" dirty="0"/>
              <a:t> </a:t>
            </a:r>
            <a:r>
              <a:rPr lang="en-US" dirty="0" err="1"/>
              <a:t>ve</a:t>
            </a:r>
            <a:r>
              <a:rPr lang="en-US" dirty="0"/>
              <a:t> </a:t>
            </a:r>
            <a:r>
              <a:rPr lang="en-US" dirty="0" err="1"/>
              <a:t>diğer</a:t>
            </a:r>
            <a:r>
              <a:rPr lang="en-US" dirty="0"/>
              <a:t> </a:t>
            </a:r>
            <a:r>
              <a:rPr lang="en-US" dirty="0" err="1"/>
              <a:t>tesislerin</a:t>
            </a:r>
            <a:r>
              <a:rPr lang="en-US" dirty="0"/>
              <a:t> </a:t>
            </a:r>
            <a:r>
              <a:rPr lang="en-US" dirty="0" err="1"/>
              <a:t>boyutlarına</a:t>
            </a:r>
            <a:r>
              <a:rPr lang="en-US" dirty="0"/>
              <a:t> </a:t>
            </a:r>
            <a:r>
              <a:rPr lang="en-US" dirty="0" err="1"/>
              <a:t>ve</a:t>
            </a:r>
            <a:r>
              <a:rPr lang="en-US" dirty="0"/>
              <a:t> </a:t>
            </a:r>
            <a:r>
              <a:rPr lang="en-US" dirty="0" err="1"/>
              <a:t>kullanım</a:t>
            </a:r>
            <a:r>
              <a:rPr lang="en-US" dirty="0"/>
              <a:t> </a:t>
            </a:r>
            <a:r>
              <a:rPr lang="en-US" dirty="0" err="1"/>
              <a:t>şekline</a:t>
            </a:r>
            <a:r>
              <a:rPr lang="en-US" dirty="0"/>
              <a:t>, </a:t>
            </a:r>
            <a:r>
              <a:rPr lang="en-US" dirty="0" err="1"/>
              <a:t>alandaki</a:t>
            </a:r>
            <a:r>
              <a:rPr lang="en-US" dirty="0"/>
              <a:t> </a:t>
            </a:r>
            <a:r>
              <a:rPr lang="en-US" dirty="0" err="1"/>
              <a:t>ekipmana</a:t>
            </a:r>
            <a:r>
              <a:rPr lang="en-US" dirty="0"/>
              <a:t>, </a:t>
            </a:r>
            <a:r>
              <a:rPr lang="en-US" dirty="0" err="1"/>
              <a:t>alanda</a:t>
            </a:r>
            <a:r>
              <a:rPr lang="en-US" dirty="0"/>
              <a:t> </a:t>
            </a:r>
            <a:r>
              <a:rPr lang="en-US" dirty="0" err="1"/>
              <a:t>bulunan</a:t>
            </a:r>
            <a:r>
              <a:rPr lang="en-US" dirty="0"/>
              <a:t> </a:t>
            </a:r>
            <a:r>
              <a:rPr lang="en-US" dirty="0" err="1"/>
              <a:t>maddelerin</a:t>
            </a:r>
            <a:r>
              <a:rPr lang="en-US" dirty="0"/>
              <a:t> </a:t>
            </a:r>
            <a:r>
              <a:rPr lang="en-US" dirty="0" err="1"/>
              <a:t>fiziksel</a:t>
            </a:r>
            <a:r>
              <a:rPr lang="en-US" dirty="0"/>
              <a:t> </a:t>
            </a:r>
            <a:r>
              <a:rPr lang="en-US" dirty="0" err="1"/>
              <a:t>ve</a:t>
            </a:r>
            <a:r>
              <a:rPr lang="en-US" dirty="0"/>
              <a:t> </a:t>
            </a:r>
            <a:r>
              <a:rPr lang="en-US" dirty="0" err="1"/>
              <a:t>kimyasal</a:t>
            </a:r>
            <a:r>
              <a:rPr lang="en-US" dirty="0"/>
              <a:t> </a:t>
            </a:r>
            <a:r>
              <a:rPr lang="en-US" dirty="0" err="1"/>
              <a:t>özelliklerine</a:t>
            </a:r>
            <a:r>
              <a:rPr lang="en-US" dirty="0"/>
              <a:t>, </a:t>
            </a:r>
            <a:r>
              <a:rPr lang="en-US" dirty="0" err="1"/>
              <a:t>bulunabilecek</a:t>
            </a:r>
            <a:r>
              <a:rPr lang="en-US" dirty="0"/>
              <a:t> </a:t>
            </a:r>
            <a:r>
              <a:rPr lang="en-US" dirty="0" err="1"/>
              <a:t>azami</a:t>
            </a:r>
            <a:r>
              <a:rPr lang="en-US" dirty="0"/>
              <a:t> </a:t>
            </a:r>
            <a:r>
              <a:rPr lang="en-US" dirty="0" err="1"/>
              <a:t>kişi</a:t>
            </a:r>
            <a:r>
              <a:rPr lang="en-US" dirty="0"/>
              <a:t> </a:t>
            </a:r>
            <a:r>
              <a:rPr lang="en-US" dirty="0" err="1"/>
              <a:t>sayısına</a:t>
            </a:r>
            <a:r>
              <a:rPr lang="en-US" dirty="0"/>
              <a:t> </a:t>
            </a:r>
            <a:r>
              <a:rPr lang="en-US" dirty="0" err="1"/>
              <a:t>bağlı</a:t>
            </a:r>
            <a:r>
              <a:rPr lang="en-US" dirty="0"/>
              <a:t> </a:t>
            </a:r>
            <a:r>
              <a:rPr lang="en-US" dirty="0" err="1"/>
              <a:t>olarak</a:t>
            </a:r>
            <a:r>
              <a:rPr lang="en-US" dirty="0"/>
              <a:t> </a:t>
            </a:r>
            <a:r>
              <a:rPr lang="en-US" dirty="0" err="1"/>
              <a:t>uygun</a:t>
            </a:r>
            <a:r>
              <a:rPr lang="en-US" dirty="0"/>
              <a:t> </a:t>
            </a:r>
            <a:r>
              <a:rPr lang="en-US" dirty="0" err="1"/>
              <a:t>nitelikte</a:t>
            </a:r>
            <a:r>
              <a:rPr lang="en-US" dirty="0"/>
              <a:t> </a:t>
            </a:r>
            <a:r>
              <a:rPr lang="en-US" dirty="0" err="1"/>
              <a:t>ve</a:t>
            </a:r>
            <a:r>
              <a:rPr lang="en-US" dirty="0"/>
              <a:t> </a:t>
            </a:r>
            <a:r>
              <a:rPr lang="en-US" dirty="0" err="1"/>
              <a:t>yeterli</a:t>
            </a:r>
            <a:r>
              <a:rPr lang="en-US" dirty="0"/>
              <a:t> </a:t>
            </a:r>
            <a:r>
              <a:rPr lang="en-US" dirty="0" err="1"/>
              <a:t>sayıda</a:t>
            </a:r>
            <a:r>
              <a:rPr lang="en-US" dirty="0"/>
              <a:t> </a:t>
            </a:r>
            <a:r>
              <a:rPr lang="en-US" dirty="0" err="1"/>
              <a:t>yangınla</a:t>
            </a:r>
            <a:r>
              <a:rPr lang="en-US" dirty="0"/>
              <a:t> </a:t>
            </a:r>
            <a:r>
              <a:rPr lang="en-US" dirty="0" err="1"/>
              <a:t>mücadele</a:t>
            </a:r>
            <a:r>
              <a:rPr lang="en-US" dirty="0"/>
              <a:t> </a:t>
            </a:r>
            <a:r>
              <a:rPr lang="en-US" dirty="0" err="1"/>
              <a:t>araç</a:t>
            </a:r>
            <a:r>
              <a:rPr lang="en-US" dirty="0"/>
              <a:t> </a:t>
            </a:r>
            <a:r>
              <a:rPr lang="en-US" dirty="0" err="1"/>
              <a:t>ve</a:t>
            </a:r>
            <a:r>
              <a:rPr lang="en-US" dirty="0"/>
              <a:t> </a:t>
            </a:r>
            <a:r>
              <a:rPr lang="en-US" dirty="0" err="1"/>
              <a:t>gereci</a:t>
            </a:r>
            <a:r>
              <a:rPr lang="en-US" dirty="0"/>
              <a:t> </a:t>
            </a:r>
            <a:r>
              <a:rPr lang="en-US" dirty="0" err="1"/>
              <a:t>ile</a:t>
            </a:r>
            <a:r>
              <a:rPr lang="en-US" dirty="0"/>
              <a:t> </a:t>
            </a:r>
            <a:r>
              <a:rPr lang="en-US" dirty="0" err="1"/>
              <a:t>gerekli</a:t>
            </a:r>
            <a:r>
              <a:rPr lang="en-US" dirty="0"/>
              <a:t> </a:t>
            </a:r>
            <a:r>
              <a:rPr lang="en-US" dirty="0" err="1"/>
              <a:t>yerlerde</a:t>
            </a:r>
            <a:r>
              <a:rPr lang="en-US" dirty="0"/>
              <a:t> </a:t>
            </a:r>
            <a:r>
              <a:rPr lang="en-US" dirty="0" err="1"/>
              <a:t>yangın</a:t>
            </a:r>
            <a:r>
              <a:rPr lang="en-US" dirty="0"/>
              <a:t> </a:t>
            </a:r>
            <a:r>
              <a:rPr lang="en-US" dirty="0" err="1"/>
              <a:t>dedektörleri</a:t>
            </a:r>
            <a:r>
              <a:rPr lang="en-US" dirty="0"/>
              <a:t> </a:t>
            </a:r>
            <a:r>
              <a:rPr lang="en-US" dirty="0" err="1"/>
              <a:t>ve</a:t>
            </a:r>
            <a:r>
              <a:rPr lang="en-US" dirty="0"/>
              <a:t> alarm </a:t>
            </a:r>
            <a:r>
              <a:rPr lang="en-US" dirty="0" err="1"/>
              <a:t>sistemleri</a:t>
            </a:r>
            <a:r>
              <a:rPr lang="en-US" dirty="0"/>
              <a:t> </a:t>
            </a:r>
            <a:r>
              <a:rPr lang="en-US" dirty="0" err="1"/>
              <a:t>bulundurulur</a:t>
            </a:r>
            <a:r>
              <a:rPr lang="en-US" dirty="0"/>
              <a:t>.</a:t>
            </a:r>
          </a:p>
        </p:txBody>
      </p:sp>
      <p:sp>
        <p:nvSpPr>
          <p:cNvPr id="3" name="Title 2"/>
          <p:cNvSpPr>
            <a:spLocks noGrp="1"/>
          </p:cNvSpPr>
          <p:nvPr>
            <p:ph type="title"/>
          </p:nvPr>
        </p:nvSpPr>
        <p:spPr/>
        <p:txBody>
          <a:bodyPr>
            <a:normAutofit fontScale="90000"/>
          </a:bodyPr>
          <a:lstStyle/>
          <a:p>
            <a:r>
              <a:rPr lang="tr-TR" dirty="0"/>
              <a:t>YANGIN ALGILAMA VE YANGINLA MÜCADELE</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a:t>İnşaat İş Güvenliği</a:t>
            </a:r>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63</a:t>
            </a:fld>
            <a:endParaRPr lang="en-US"/>
          </a:p>
        </p:txBody>
      </p:sp>
    </p:spTree>
  </p:cSld>
  <p:clrMapOvr>
    <a:masterClrMapping/>
  </p:clrMapOvr>
  <p:transition>
    <p:rand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600" dirty="0" err="1"/>
              <a:t>Yangınla</a:t>
            </a:r>
            <a:r>
              <a:rPr lang="en-US" sz="2600" dirty="0"/>
              <a:t> </a:t>
            </a:r>
            <a:r>
              <a:rPr lang="en-US" sz="2600" dirty="0" err="1"/>
              <a:t>mücadele</a:t>
            </a:r>
            <a:r>
              <a:rPr lang="en-US" sz="2600" dirty="0"/>
              <a:t> </a:t>
            </a:r>
            <a:r>
              <a:rPr lang="en-US" sz="2600" dirty="0" err="1"/>
              <a:t>araç</a:t>
            </a:r>
            <a:r>
              <a:rPr lang="en-US" sz="2600" dirty="0"/>
              <a:t> </a:t>
            </a:r>
            <a:r>
              <a:rPr lang="en-US" sz="2600" dirty="0" err="1"/>
              <a:t>ve</a:t>
            </a:r>
            <a:r>
              <a:rPr lang="en-US" sz="2600" dirty="0"/>
              <a:t> </a:t>
            </a:r>
            <a:r>
              <a:rPr lang="en-US" sz="2600" dirty="0" err="1"/>
              <a:t>gereçleri</a:t>
            </a:r>
            <a:r>
              <a:rPr lang="en-US" sz="2600" dirty="0"/>
              <a:t>, </a:t>
            </a:r>
            <a:r>
              <a:rPr lang="en-US" sz="2600" dirty="0" err="1"/>
              <a:t>yangın</a:t>
            </a:r>
            <a:r>
              <a:rPr lang="en-US" sz="2600" dirty="0"/>
              <a:t> </a:t>
            </a:r>
            <a:r>
              <a:rPr lang="en-US" sz="2600" dirty="0" err="1"/>
              <a:t>dedektörleri</a:t>
            </a:r>
            <a:r>
              <a:rPr lang="en-US" sz="2600" dirty="0"/>
              <a:t> </a:t>
            </a:r>
            <a:r>
              <a:rPr lang="en-US" sz="2600" dirty="0" err="1"/>
              <a:t>ve</a:t>
            </a:r>
            <a:r>
              <a:rPr lang="en-US" sz="2600" dirty="0"/>
              <a:t> alarm </a:t>
            </a:r>
            <a:r>
              <a:rPr lang="en-US" sz="2600" dirty="0" err="1"/>
              <a:t>sistemlerinin</a:t>
            </a:r>
            <a:r>
              <a:rPr lang="en-US" sz="2600" dirty="0"/>
              <a:t> </a:t>
            </a:r>
            <a:r>
              <a:rPr lang="en-US" sz="2600" dirty="0" err="1"/>
              <a:t>düzenli</a:t>
            </a:r>
            <a:r>
              <a:rPr lang="en-US" sz="2600" dirty="0"/>
              <a:t> </a:t>
            </a:r>
            <a:r>
              <a:rPr lang="en-US" sz="2600" dirty="0" err="1"/>
              <a:t>bakımlarının</a:t>
            </a:r>
            <a:r>
              <a:rPr lang="en-US" sz="2600" dirty="0"/>
              <a:t> </a:t>
            </a:r>
            <a:r>
              <a:rPr lang="en-US" sz="2600" dirty="0" err="1"/>
              <a:t>ve</a:t>
            </a:r>
            <a:r>
              <a:rPr lang="en-US" sz="2600" dirty="0"/>
              <a:t> </a:t>
            </a:r>
            <a:r>
              <a:rPr lang="en-US" sz="2600" dirty="0" err="1"/>
              <a:t>mevzuata</a:t>
            </a:r>
            <a:r>
              <a:rPr lang="en-US" sz="2600" dirty="0"/>
              <a:t> </a:t>
            </a:r>
            <a:r>
              <a:rPr lang="en-US" sz="2600" dirty="0" err="1"/>
              <a:t>uygun</a:t>
            </a:r>
            <a:r>
              <a:rPr lang="en-US" sz="2600" dirty="0"/>
              <a:t> </a:t>
            </a:r>
            <a:r>
              <a:rPr lang="en-US" sz="2600" dirty="0" err="1"/>
              <a:t>sürelerde</a:t>
            </a:r>
            <a:r>
              <a:rPr lang="en-US" sz="2600" dirty="0"/>
              <a:t> </a:t>
            </a:r>
            <a:r>
              <a:rPr lang="en-US" sz="2600" dirty="0" err="1"/>
              <a:t>periyodik</a:t>
            </a:r>
            <a:r>
              <a:rPr lang="en-US" sz="2600" dirty="0"/>
              <a:t> </a:t>
            </a:r>
            <a:r>
              <a:rPr lang="en-US" sz="2600" dirty="0" err="1"/>
              <a:t>kontrollerinin</a:t>
            </a:r>
            <a:r>
              <a:rPr lang="en-US" sz="2600" dirty="0"/>
              <a:t> </a:t>
            </a:r>
            <a:r>
              <a:rPr lang="en-US" sz="2600" dirty="0" err="1"/>
              <a:t>yapılması</a:t>
            </a:r>
            <a:r>
              <a:rPr lang="en-US" sz="2600" dirty="0"/>
              <a:t> </a:t>
            </a:r>
            <a:r>
              <a:rPr lang="en-US" sz="2600" dirty="0" err="1"/>
              <a:t>sağlanır</a:t>
            </a:r>
            <a:r>
              <a:rPr lang="en-US" sz="2600" dirty="0"/>
              <a:t>.</a:t>
            </a:r>
          </a:p>
          <a:p>
            <a:r>
              <a:rPr lang="en-US" sz="2600" dirty="0" err="1"/>
              <a:t>Otomatik</a:t>
            </a:r>
            <a:r>
              <a:rPr lang="en-US" sz="2600" dirty="0"/>
              <a:t> </a:t>
            </a:r>
            <a:r>
              <a:rPr lang="en-US" sz="2600" dirty="0" err="1"/>
              <a:t>olmayan</a:t>
            </a:r>
            <a:r>
              <a:rPr lang="en-US" sz="2600" dirty="0"/>
              <a:t> </a:t>
            </a:r>
            <a:r>
              <a:rPr lang="en-US" sz="2600" dirty="0" err="1"/>
              <a:t>yangın</a:t>
            </a:r>
            <a:r>
              <a:rPr lang="en-US" sz="2600" dirty="0"/>
              <a:t> </a:t>
            </a:r>
            <a:r>
              <a:rPr lang="en-US" sz="2600" dirty="0" err="1"/>
              <a:t>söndürme</a:t>
            </a:r>
            <a:r>
              <a:rPr lang="en-US" sz="2600" dirty="0"/>
              <a:t> </a:t>
            </a:r>
            <a:r>
              <a:rPr lang="en-US" sz="2600" dirty="0" err="1"/>
              <a:t>ekipmanı</a:t>
            </a:r>
            <a:r>
              <a:rPr lang="en-US" sz="2600" dirty="0"/>
              <a:t> </a:t>
            </a:r>
            <a:r>
              <a:rPr lang="en-US" sz="2600" dirty="0" err="1"/>
              <a:t>görünür</a:t>
            </a:r>
            <a:r>
              <a:rPr lang="en-US" sz="2600" dirty="0"/>
              <a:t> </a:t>
            </a:r>
            <a:r>
              <a:rPr lang="en-US" sz="2600" dirty="0" err="1"/>
              <a:t>ve</a:t>
            </a:r>
            <a:r>
              <a:rPr lang="en-US" sz="2600" dirty="0"/>
              <a:t> </a:t>
            </a:r>
            <a:r>
              <a:rPr lang="en-US" sz="2600" dirty="0" err="1"/>
              <a:t>kolayca</a:t>
            </a:r>
            <a:r>
              <a:rPr lang="en-US" sz="2600" dirty="0"/>
              <a:t> </a:t>
            </a:r>
            <a:r>
              <a:rPr lang="en-US" sz="2600" dirty="0" err="1"/>
              <a:t>erişilebilir</a:t>
            </a:r>
            <a:r>
              <a:rPr lang="en-US" sz="2600" dirty="0"/>
              <a:t> </a:t>
            </a:r>
            <a:r>
              <a:rPr lang="en-US" sz="2600" dirty="0" err="1"/>
              <a:t>yerlere</a:t>
            </a:r>
            <a:r>
              <a:rPr lang="en-US" sz="2600" dirty="0"/>
              <a:t> </a:t>
            </a:r>
            <a:r>
              <a:rPr lang="en-US" sz="2600" dirty="0" err="1"/>
              <a:t>konulur</a:t>
            </a:r>
            <a:r>
              <a:rPr lang="en-US" sz="2600" dirty="0"/>
              <a:t> </a:t>
            </a:r>
            <a:r>
              <a:rPr lang="en-US" sz="2600" dirty="0" err="1"/>
              <a:t>ve</a:t>
            </a:r>
            <a:r>
              <a:rPr lang="en-US" sz="2600" dirty="0"/>
              <a:t> </a:t>
            </a:r>
            <a:r>
              <a:rPr lang="en-US" sz="2600" dirty="0" err="1"/>
              <a:t>önlerinde</a:t>
            </a:r>
            <a:r>
              <a:rPr lang="en-US" sz="2600" dirty="0"/>
              <a:t> </a:t>
            </a:r>
            <a:r>
              <a:rPr lang="en-US" sz="2600" dirty="0" err="1"/>
              <a:t>engel</a:t>
            </a:r>
            <a:r>
              <a:rPr lang="en-US" sz="2600" dirty="0"/>
              <a:t> </a:t>
            </a:r>
            <a:r>
              <a:rPr lang="en-US" sz="2600" dirty="0" err="1"/>
              <a:t>bulundurulmaz</a:t>
            </a:r>
            <a:r>
              <a:rPr lang="en-US" sz="2600" dirty="0"/>
              <a:t>. </a:t>
            </a:r>
            <a:endParaRPr lang="tr-TR" sz="2600" dirty="0"/>
          </a:p>
          <a:p>
            <a:r>
              <a:rPr lang="en-US" sz="2600" dirty="0" err="1"/>
              <a:t>Yangın</a:t>
            </a:r>
            <a:r>
              <a:rPr lang="en-US" sz="2600" dirty="0"/>
              <a:t> </a:t>
            </a:r>
            <a:r>
              <a:rPr lang="en-US" sz="2600" dirty="0" err="1"/>
              <a:t>söndürme</a:t>
            </a:r>
            <a:r>
              <a:rPr lang="en-US" sz="2600" dirty="0"/>
              <a:t> </a:t>
            </a:r>
            <a:r>
              <a:rPr lang="en-US" sz="2600" dirty="0" err="1"/>
              <a:t>ekipmanları</a:t>
            </a:r>
            <a:r>
              <a:rPr lang="en-US" sz="2600" dirty="0"/>
              <a:t> </a:t>
            </a:r>
            <a:r>
              <a:rPr lang="en-US" sz="2600" dirty="0" err="1"/>
              <a:t>kolay</a:t>
            </a:r>
            <a:r>
              <a:rPr lang="en-US" sz="2600" dirty="0"/>
              <a:t> </a:t>
            </a:r>
            <a:r>
              <a:rPr lang="en-US" sz="2600" dirty="0" err="1"/>
              <a:t>kullanılabilir</a:t>
            </a:r>
            <a:r>
              <a:rPr lang="en-US" sz="2600" dirty="0"/>
              <a:t> </a:t>
            </a:r>
            <a:r>
              <a:rPr lang="en-US" sz="2600" dirty="0" err="1"/>
              <a:t>nitelikte</a:t>
            </a:r>
            <a:r>
              <a:rPr lang="en-US" sz="2600" dirty="0"/>
              <a:t> </a:t>
            </a:r>
            <a:r>
              <a:rPr lang="en-US" sz="2600" dirty="0" err="1"/>
              <a:t>olup</a:t>
            </a:r>
            <a:r>
              <a:rPr lang="en-US" sz="2600" dirty="0"/>
              <a:t>, </a:t>
            </a:r>
            <a:r>
              <a:rPr lang="tr-TR" sz="2600" dirty="0"/>
              <a:t>ilgili y</a:t>
            </a:r>
            <a:r>
              <a:rPr lang="en-US" sz="2600" dirty="0" err="1"/>
              <a:t>önetmeliğe</a:t>
            </a:r>
            <a:r>
              <a:rPr lang="en-US" sz="2600" dirty="0"/>
              <a:t> </a:t>
            </a:r>
            <a:r>
              <a:rPr lang="en-US" sz="2600" dirty="0" err="1"/>
              <a:t>göre</a:t>
            </a:r>
            <a:r>
              <a:rPr lang="en-US" sz="2600" dirty="0"/>
              <a:t> </a:t>
            </a:r>
            <a:r>
              <a:rPr lang="en-US" sz="2600" dirty="0" err="1"/>
              <a:t>işaretlenir</a:t>
            </a:r>
            <a:r>
              <a:rPr lang="en-US" sz="2600" dirty="0"/>
              <a:t>. </a:t>
            </a:r>
            <a:r>
              <a:rPr lang="en-US" sz="2600" dirty="0" err="1"/>
              <a:t>İşaretlerin</a:t>
            </a:r>
            <a:r>
              <a:rPr lang="en-US" sz="2600" dirty="0"/>
              <a:t> </a:t>
            </a:r>
            <a:r>
              <a:rPr lang="en-US" sz="2600" dirty="0" err="1"/>
              <a:t>uygun</a:t>
            </a:r>
            <a:r>
              <a:rPr lang="en-US" sz="2600" dirty="0"/>
              <a:t> </a:t>
            </a:r>
            <a:r>
              <a:rPr lang="en-US" sz="2600" dirty="0" err="1"/>
              <a:t>yerlere</a:t>
            </a:r>
            <a:r>
              <a:rPr lang="en-US" sz="2600" dirty="0"/>
              <a:t> </a:t>
            </a:r>
            <a:r>
              <a:rPr lang="en-US" sz="2600" dirty="0" err="1"/>
              <a:t>konulması</a:t>
            </a:r>
            <a:r>
              <a:rPr lang="en-US" sz="2600" dirty="0"/>
              <a:t> </a:t>
            </a:r>
            <a:r>
              <a:rPr lang="en-US" sz="2600" dirty="0" err="1"/>
              <a:t>ve</a:t>
            </a:r>
            <a:r>
              <a:rPr lang="en-US" sz="2600" dirty="0"/>
              <a:t> </a:t>
            </a:r>
            <a:r>
              <a:rPr lang="en-US" sz="2600" dirty="0" err="1"/>
              <a:t>kalıcı</a:t>
            </a:r>
            <a:r>
              <a:rPr lang="en-US" sz="2600" dirty="0"/>
              <a:t> </a:t>
            </a:r>
            <a:r>
              <a:rPr lang="en-US" sz="2600" dirty="0" err="1"/>
              <a:t>olması</a:t>
            </a:r>
            <a:r>
              <a:rPr lang="en-US" sz="2600" dirty="0"/>
              <a:t> </a:t>
            </a:r>
            <a:r>
              <a:rPr lang="en-US" sz="2600" dirty="0" err="1"/>
              <a:t>sağlanır</a:t>
            </a:r>
            <a:r>
              <a:rPr lang="en-US" sz="2600" dirty="0"/>
              <a:t>.</a:t>
            </a:r>
          </a:p>
        </p:txBody>
      </p:sp>
      <p:sp>
        <p:nvSpPr>
          <p:cNvPr id="3" name="Title 2"/>
          <p:cNvSpPr>
            <a:spLocks noGrp="1"/>
          </p:cNvSpPr>
          <p:nvPr>
            <p:ph type="title"/>
          </p:nvPr>
        </p:nvSpPr>
        <p:spPr/>
        <p:txBody>
          <a:bodyPr>
            <a:normAutofit fontScale="90000"/>
          </a:bodyPr>
          <a:lstStyle/>
          <a:p>
            <a:r>
              <a:rPr lang="tr-TR" dirty="0"/>
              <a:t>Yangın algılama ve yangınla mücadele (devam)</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dirty="0" err="1"/>
              <a:t>İnşaat</a:t>
            </a:r>
            <a:r>
              <a:rPr lang="en-US" dirty="0"/>
              <a:t> </a:t>
            </a:r>
            <a:r>
              <a:rPr lang="en-US" dirty="0" err="1"/>
              <a:t>İş</a:t>
            </a:r>
            <a:r>
              <a:rPr lang="en-US" dirty="0"/>
              <a:t> </a:t>
            </a:r>
            <a:r>
              <a:rPr lang="en-US" dirty="0" err="1"/>
              <a:t>Güvenliği</a:t>
            </a:r>
            <a:endParaRPr lang="en-US" dirty="0"/>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64</a:t>
            </a:fld>
            <a:endParaRPr lang="en-US"/>
          </a:p>
        </p:txBody>
      </p:sp>
    </p:spTree>
  </p:cSld>
  <p:clrMapOvr>
    <a:masterClrMapping/>
  </p:clrMapOvr>
  <p:transition>
    <p:rand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err="1"/>
              <a:t>Özellikle</a:t>
            </a:r>
            <a:r>
              <a:rPr lang="en-US" sz="2400" dirty="0"/>
              <a:t>, </a:t>
            </a:r>
            <a:r>
              <a:rPr lang="en-US" sz="2400" dirty="0" err="1"/>
              <a:t>çalışan</a:t>
            </a:r>
            <a:r>
              <a:rPr lang="en-US" sz="2400" dirty="0"/>
              <a:t> </a:t>
            </a:r>
            <a:r>
              <a:rPr lang="en-US" sz="2400" dirty="0" err="1"/>
              <a:t>sayısının</a:t>
            </a:r>
            <a:r>
              <a:rPr lang="en-US" sz="2400" dirty="0"/>
              <a:t> </a:t>
            </a:r>
            <a:r>
              <a:rPr lang="en-US" sz="2400" dirty="0" err="1"/>
              <a:t>fazla</a:t>
            </a:r>
            <a:r>
              <a:rPr lang="en-US" sz="2400" dirty="0"/>
              <a:t> </a:t>
            </a:r>
            <a:r>
              <a:rPr lang="en-US" sz="2400" dirty="0" err="1"/>
              <a:t>olması</a:t>
            </a:r>
            <a:r>
              <a:rPr lang="en-US" sz="2400" dirty="0"/>
              <a:t>, </a:t>
            </a:r>
            <a:r>
              <a:rPr lang="en-US" sz="2400" dirty="0" err="1"/>
              <a:t>işin</a:t>
            </a:r>
            <a:r>
              <a:rPr lang="en-US" sz="2400" dirty="0"/>
              <a:t> </a:t>
            </a:r>
            <a:r>
              <a:rPr lang="en-US" sz="2400" dirty="0" err="1"/>
              <a:t>niteliği</a:t>
            </a:r>
            <a:r>
              <a:rPr lang="en-US" sz="2400" dirty="0"/>
              <a:t> </a:t>
            </a:r>
            <a:r>
              <a:rPr lang="en-US" sz="2400" dirty="0" err="1"/>
              <a:t>veya</a:t>
            </a:r>
            <a:r>
              <a:rPr lang="en-US" sz="2400" dirty="0"/>
              <a:t> </a:t>
            </a:r>
            <a:r>
              <a:rPr lang="en-US" sz="2400" dirty="0" err="1"/>
              <a:t>çalışma</a:t>
            </a:r>
            <a:r>
              <a:rPr lang="en-US" sz="2400" dirty="0"/>
              <a:t> </a:t>
            </a:r>
            <a:r>
              <a:rPr lang="en-US" sz="2400" dirty="0" err="1"/>
              <a:t>yerinin</a:t>
            </a:r>
            <a:r>
              <a:rPr lang="en-US" sz="2400" dirty="0"/>
              <a:t> </a:t>
            </a:r>
            <a:r>
              <a:rPr lang="en-US" sz="2400" dirty="0" err="1"/>
              <a:t>uzak</a:t>
            </a:r>
            <a:r>
              <a:rPr lang="en-US" sz="2400" dirty="0"/>
              <a:t> </a:t>
            </a:r>
            <a:r>
              <a:rPr lang="en-US" sz="2400" dirty="0" err="1"/>
              <a:t>olması</a:t>
            </a:r>
            <a:r>
              <a:rPr lang="en-US" sz="2400" dirty="0"/>
              <a:t> </a:t>
            </a:r>
            <a:r>
              <a:rPr lang="en-US" sz="2400" dirty="0" err="1"/>
              <a:t>ve</a:t>
            </a:r>
            <a:r>
              <a:rPr lang="en-US" sz="2400" dirty="0"/>
              <a:t> </a:t>
            </a:r>
            <a:r>
              <a:rPr lang="en-US" sz="2400" dirty="0" err="1"/>
              <a:t>benzeri</a:t>
            </a:r>
            <a:r>
              <a:rPr lang="en-US" sz="2400" dirty="0"/>
              <a:t> </a:t>
            </a:r>
            <a:r>
              <a:rPr lang="en-US" sz="2400" dirty="0" err="1"/>
              <a:t>nedenlerin</a:t>
            </a:r>
            <a:r>
              <a:rPr lang="en-US" sz="2400" dirty="0"/>
              <a:t> </a:t>
            </a:r>
            <a:r>
              <a:rPr lang="en-US" sz="2400" dirty="0" err="1"/>
              <a:t>sağlık</a:t>
            </a:r>
            <a:r>
              <a:rPr lang="en-US" sz="2400" dirty="0"/>
              <a:t> </a:t>
            </a:r>
            <a:r>
              <a:rPr lang="en-US" sz="2400" dirty="0" err="1"/>
              <a:t>ve</a:t>
            </a:r>
            <a:r>
              <a:rPr lang="en-US" sz="2400" dirty="0"/>
              <a:t> </a:t>
            </a:r>
            <a:r>
              <a:rPr lang="en-US" sz="2400" dirty="0" err="1"/>
              <a:t>güvenlik</a:t>
            </a:r>
            <a:r>
              <a:rPr lang="en-US" sz="2400" dirty="0"/>
              <a:t> </a:t>
            </a:r>
            <a:r>
              <a:rPr lang="en-US" sz="2400" dirty="0" err="1"/>
              <a:t>yönünden</a:t>
            </a:r>
            <a:r>
              <a:rPr lang="en-US" sz="2400" dirty="0"/>
              <a:t> </a:t>
            </a:r>
            <a:r>
              <a:rPr lang="en-US" sz="2400" dirty="0" err="1"/>
              <a:t>gerektirmesi</a:t>
            </a:r>
            <a:r>
              <a:rPr lang="en-US" sz="2400" dirty="0"/>
              <a:t> </a:t>
            </a:r>
            <a:r>
              <a:rPr lang="en-US" sz="2400" dirty="0" err="1"/>
              <a:t>halinde</a:t>
            </a:r>
            <a:r>
              <a:rPr lang="en-US" sz="2400" dirty="0"/>
              <a:t>, </a:t>
            </a:r>
            <a:r>
              <a:rPr lang="en-US" sz="2400" dirty="0" err="1"/>
              <a:t>çalışanlara</a:t>
            </a:r>
            <a:r>
              <a:rPr lang="en-US" sz="2400" dirty="0"/>
              <a:t>, </a:t>
            </a:r>
            <a:r>
              <a:rPr lang="en-US" sz="2400" dirty="0" err="1"/>
              <a:t>kolay</a:t>
            </a:r>
            <a:r>
              <a:rPr lang="en-US" sz="2400" dirty="0"/>
              <a:t> </a:t>
            </a:r>
            <a:r>
              <a:rPr lang="en-US" sz="2400" dirty="0" err="1"/>
              <a:t>ulaşılabilen</a:t>
            </a:r>
            <a:r>
              <a:rPr lang="en-US" sz="2400" dirty="0"/>
              <a:t> </a:t>
            </a:r>
            <a:r>
              <a:rPr lang="en-US" sz="2400" dirty="0" err="1"/>
              <a:t>dinlenme</a:t>
            </a:r>
            <a:r>
              <a:rPr lang="en-US" sz="2400" dirty="0"/>
              <a:t> </a:t>
            </a:r>
            <a:r>
              <a:rPr lang="en-US" sz="2400" dirty="0" err="1"/>
              <a:t>veya</a:t>
            </a:r>
            <a:r>
              <a:rPr lang="en-US" sz="2400" dirty="0"/>
              <a:t> </a:t>
            </a:r>
            <a:r>
              <a:rPr lang="en-US" sz="2400" dirty="0" err="1"/>
              <a:t>barınma</a:t>
            </a:r>
            <a:r>
              <a:rPr lang="en-US" sz="2400" dirty="0"/>
              <a:t> </a:t>
            </a:r>
            <a:r>
              <a:rPr lang="en-US" sz="2400" dirty="0" err="1"/>
              <a:t>yerleri</a:t>
            </a:r>
            <a:r>
              <a:rPr lang="en-US" sz="2400" dirty="0"/>
              <a:t> </a:t>
            </a:r>
            <a:r>
              <a:rPr lang="en-US" sz="2400" dirty="0" err="1"/>
              <a:t>sağlanır</a:t>
            </a:r>
            <a:r>
              <a:rPr lang="en-US" sz="2400" dirty="0"/>
              <a:t>. Bu </a:t>
            </a:r>
            <a:r>
              <a:rPr lang="en-US" sz="2400" dirty="0" err="1"/>
              <a:t>tür</a:t>
            </a:r>
            <a:r>
              <a:rPr lang="en-US" sz="2400" dirty="0"/>
              <a:t> </a:t>
            </a:r>
            <a:r>
              <a:rPr lang="en-US" sz="2400" dirty="0" err="1"/>
              <a:t>imkânlar</a:t>
            </a:r>
            <a:r>
              <a:rPr lang="en-US" sz="2400" dirty="0"/>
              <a:t> </a:t>
            </a:r>
            <a:r>
              <a:rPr lang="en-US" sz="2400" dirty="0" err="1"/>
              <a:t>yoksa</a:t>
            </a:r>
            <a:r>
              <a:rPr lang="en-US" sz="2400" dirty="0"/>
              <a:t> </a:t>
            </a:r>
            <a:r>
              <a:rPr lang="en-US" sz="2400" dirty="0" err="1"/>
              <a:t>iş</a:t>
            </a:r>
            <a:r>
              <a:rPr lang="en-US" sz="2400" dirty="0"/>
              <a:t> </a:t>
            </a:r>
            <a:r>
              <a:rPr lang="en-US" sz="2400" dirty="0" err="1"/>
              <a:t>aralarında</a:t>
            </a:r>
            <a:r>
              <a:rPr lang="en-US" sz="2400" dirty="0"/>
              <a:t> </a:t>
            </a:r>
            <a:r>
              <a:rPr lang="en-US" sz="2400" dirty="0" err="1"/>
              <a:t>çalışanların</a:t>
            </a:r>
            <a:r>
              <a:rPr lang="en-US" sz="2400" dirty="0"/>
              <a:t> </a:t>
            </a:r>
            <a:r>
              <a:rPr lang="en-US" sz="2400" dirty="0" err="1"/>
              <a:t>dinlenebileceği</a:t>
            </a:r>
            <a:r>
              <a:rPr lang="en-US" sz="2400" dirty="0"/>
              <a:t> </a:t>
            </a:r>
            <a:r>
              <a:rPr lang="en-US" sz="2400" dirty="0" err="1"/>
              <a:t>uygun</a:t>
            </a:r>
            <a:r>
              <a:rPr lang="en-US" sz="2400" dirty="0"/>
              <a:t> </a:t>
            </a:r>
            <a:r>
              <a:rPr lang="en-US" sz="2400" dirty="0" err="1"/>
              <a:t>yerler</a:t>
            </a:r>
            <a:r>
              <a:rPr lang="en-US" sz="2400" dirty="0"/>
              <a:t> </a:t>
            </a:r>
            <a:r>
              <a:rPr lang="en-US" sz="2400" dirty="0" err="1"/>
              <a:t>sağlanır</a:t>
            </a:r>
            <a:r>
              <a:rPr lang="en-US" sz="2400" dirty="0"/>
              <a:t>.</a:t>
            </a:r>
          </a:p>
          <a:p>
            <a:r>
              <a:rPr lang="en-US" sz="2400" dirty="0" err="1"/>
              <a:t>Dinlenme</a:t>
            </a:r>
            <a:r>
              <a:rPr lang="en-US" sz="2400" dirty="0"/>
              <a:t> </a:t>
            </a:r>
            <a:r>
              <a:rPr lang="en-US" sz="2400" dirty="0" err="1"/>
              <a:t>ve</a:t>
            </a:r>
            <a:r>
              <a:rPr lang="en-US" sz="2400" dirty="0"/>
              <a:t> </a:t>
            </a:r>
            <a:r>
              <a:rPr lang="en-US" sz="2400" dirty="0" err="1"/>
              <a:t>barınma</a:t>
            </a:r>
            <a:r>
              <a:rPr lang="en-US" sz="2400" dirty="0"/>
              <a:t> </a:t>
            </a:r>
            <a:r>
              <a:rPr lang="en-US" sz="2400" dirty="0" err="1"/>
              <a:t>yerleri</a:t>
            </a:r>
            <a:r>
              <a:rPr lang="en-US" sz="2400" dirty="0"/>
              <a:t>, </a:t>
            </a:r>
            <a:r>
              <a:rPr lang="en-US" sz="2400" dirty="0" err="1"/>
              <a:t>sağlık</a:t>
            </a:r>
            <a:r>
              <a:rPr lang="en-US" sz="2400" dirty="0"/>
              <a:t> </a:t>
            </a:r>
            <a:r>
              <a:rPr lang="en-US" sz="2400" dirty="0" err="1"/>
              <a:t>şartları</a:t>
            </a:r>
            <a:r>
              <a:rPr lang="en-US" sz="2400" dirty="0"/>
              <a:t> </a:t>
            </a:r>
            <a:r>
              <a:rPr lang="en-US" sz="2400" dirty="0" err="1"/>
              <a:t>ve</a:t>
            </a:r>
            <a:r>
              <a:rPr lang="en-US" sz="2400" dirty="0"/>
              <a:t> </a:t>
            </a:r>
            <a:r>
              <a:rPr lang="en-US" sz="2400" dirty="0" err="1"/>
              <a:t>dış</a:t>
            </a:r>
            <a:r>
              <a:rPr lang="en-US" sz="2400" dirty="0"/>
              <a:t> </a:t>
            </a:r>
            <a:r>
              <a:rPr lang="en-US" sz="2400" dirty="0" err="1"/>
              <a:t>etkilerden</a:t>
            </a:r>
            <a:r>
              <a:rPr lang="en-US" sz="2400" dirty="0"/>
              <a:t> </a:t>
            </a:r>
            <a:r>
              <a:rPr lang="en-US" sz="2400" dirty="0" err="1"/>
              <a:t>korunma</a:t>
            </a:r>
            <a:r>
              <a:rPr lang="en-US" sz="2400" dirty="0"/>
              <a:t> </a:t>
            </a:r>
            <a:r>
              <a:rPr lang="en-US" sz="2400" dirty="0" err="1"/>
              <a:t>bakımından</a:t>
            </a:r>
            <a:r>
              <a:rPr lang="en-US" sz="2400" dirty="0"/>
              <a:t> </a:t>
            </a:r>
            <a:r>
              <a:rPr lang="en-US" sz="2400" dirty="0" err="1"/>
              <a:t>yeterli</a:t>
            </a:r>
            <a:r>
              <a:rPr lang="en-US" sz="2400" dirty="0"/>
              <a:t> </a:t>
            </a:r>
            <a:r>
              <a:rPr lang="en-US" sz="2400" dirty="0" err="1"/>
              <a:t>nitelikte</a:t>
            </a:r>
            <a:r>
              <a:rPr lang="en-US" sz="2400" dirty="0"/>
              <a:t>, </a:t>
            </a:r>
            <a:r>
              <a:rPr lang="en-US" sz="2400" dirty="0" err="1"/>
              <a:t>mahfuz</a:t>
            </a:r>
            <a:r>
              <a:rPr lang="en-US" sz="2400" dirty="0"/>
              <a:t> </a:t>
            </a:r>
            <a:r>
              <a:rPr lang="en-US" sz="2400" dirty="0" err="1"/>
              <a:t>bir</a:t>
            </a:r>
            <a:r>
              <a:rPr lang="en-US" sz="2400" dirty="0"/>
              <a:t> </a:t>
            </a:r>
            <a:r>
              <a:rPr lang="en-US" sz="2400" dirty="0" err="1"/>
              <a:t>yere</a:t>
            </a:r>
            <a:r>
              <a:rPr lang="en-US" sz="2400" dirty="0"/>
              <a:t>, </a:t>
            </a:r>
            <a:r>
              <a:rPr lang="en-US" sz="2400" dirty="0" err="1"/>
              <a:t>zemini</a:t>
            </a:r>
            <a:r>
              <a:rPr lang="en-US" sz="2400" dirty="0"/>
              <a:t> </a:t>
            </a:r>
            <a:r>
              <a:rPr lang="en-US" sz="2400" dirty="0" err="1"/>
              <a:t>düzeltilerek</a:t>
            </a:r>
            <a:r>
              <a:rPr lang="en-US" sz="2400" dirty="0"/>
              <a:t> </a:t>
            </a:r>
            <a:r>
              <a:rPr lang="en-US" sz="2400" dirty="0" err="1"/>
              <a:t>kurulur</a:t>
            </a:r>
            <a:r>
              <a:rPr lang="en-US" sz="2400" dirty="0"/>
              <a:t> </a:t>
            </a:r>
            <a:r>
              <a:rPr lang="en-US" sz="2400" dirty="0" err="1"/>
              <a:t>ve</a:t>
            </a:r>
            <a:r>
              <a:rPr lang="en-US" sz="2400" dirty="0"/>
              <a:t> </a:t>
            </a:r>
            <a:r>
              <a:rPr lang="en-US" sz="2400" dirty="0" err="1"/>
              <a:t>drenaj</a:t>
            </a:r>
            <a:r>
              <a:rPr lang="en-US" sz="2400" dirty="0"/>
              <a:t> </a:t>
            </a:r>
            <a:r>
              <a:rPr lang="en-US" sz="2400" dirty="0" err="1"/>
              <a:t>için</a:t>
            </a:r>
            <a:r>
              <a:rPr lang="en-US" sz="2400" dirty="0"/>
              <a:t> </a:t>
            </a:r>
            <a:r>
              <a:rPr lang="en-US" sz="2400" dirty="0" err="1"/>
              <a:t>gerekli</a:t>
            </a:r>
            <a:r>
              <a:rPr lang="en-US" sz="2400" dirty="0"/>
              <a:t> </a:t>
            </a:r>
            <a:r>
              <a:rPr lang="en-US" sz="2400" dirty="0" err="1"/>
              <a:t>tedbirler</a:t>
            </a:r>
            <a:r>
              <a:rPr lang="en-US" sz="2400" dirty="0"/>
              <a:t> </a:t>
            </a:r>
            <a:r>
              <a:rPr lang="en-US" sz="2400" dirty="0" err="1"/>
              <a:t>alınır</a:t>
            </a:r>
            <a:r>
              <a:rPr lang="en-US" sz="2400" dirty="0"/>
              <a:t>.</a:t>
            </a:r>
          </a:p>
          <a:p>
            <a:endParaRPr lang="en-US" dirty="0"/>
          </a:p>
        </p:txBody>
      </p:sp>
      <p:sp>
        <p:nvSpPr>
          <p:cNvPr id="3" name="Title 2"/>
          <p:cNvSpPr>
            <a:spLocks noGrp="1"/>
          </p:cNvSpPr>
          <p:nvPr>
            <p:ph type="title"/>
          </p:nvPr>
        </p:nvSpPr>
        <p:spPr/>
        <p:txBody>
          <a:bodyPr>
            <a:normAutofit/>
          </a:bodyPr>
          <a:lstStyle/>
          <a:p>
            <a:r>
              <a:rPr lang="tr-TR" dirty="0"/>
              <a:t>DİNLENME VE BARINMA YERLERİ</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a:t>İnşaat İş Güvenliği</a:t>
            </a:r>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65</a:t>
            </a:fld>
            <a:endParaRPr lang="en-US"/>
          </a:p>
        </p:txBody>
      </p:sp>
    </p:spTree>
  </p:cSld>
  <p:clrMapOvr>
    <a:masterClrMapping/>
  </p:clrMapOvr>
  <p:transition>
    <p:rand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err="1"/>
              <a:t>Dinlenme</a:t>
            </a:r>
            <a:r>
              <a:rPr lang="en-US" sz="2400" dirty="0"/>
              <a:t>, </a:t>
            </a:r>
            <a:r>
              <a:rPr lang="en-US" sz="2400" dirty="0" err="1"/>
              <a:t>barınma</a:t>
            </a:r>
            <a:r>
              <a:rPr lang="en-US" sz="2400" dirty="0"/>
              <a:t> </a:t>
            </a:r>
            <a:r>
              <a:rPr lang="en-US" sz="2400" dirty="0" err="1"/>
              <a:t>ve</a:t>
            </a:r>
            <a:r>
              <a:rPr lang="en-US" sz="2400" dirty="0"/>
              <a:t> </a:t>
            </a:r>
            <a:r>
              <a:rPr lang="en-US" sz="2400" dirty="0" err="1"/>
              <a:t>sosyal</a:t>
            </a:r>
            <a:r>
              <a:rPr lang="en-US" sz="2400" dirty="0"/>
              <a:t> </a:t>
            </a:r>
            <a:r>
              <a:rPr lang="en-US" sz="2400" dirty="0" err="1"/>
              <a:t>amaçlı</a:t>
            </a:r>
            <a:r>
              <a:rPr lang="en-US" sz="2400" dirty="0"/>
              <a:t> </a:t>
            </a:r>
            <a:r>
              <a:rPr lang="en-US" sz="2400" dirty="0" err="1"/>
              <a:t>kullanılan</a:t>
            </a:r>
            <a:r>
              <a:rPr lang="en-US" sz="2400" dirty="0"/>
              <a:t> </a:t>
            </a:r>
            <a:r>
              <a:rPr lang="en-US" sz="2400" dirty="0" err="1"/>
              <a:t>tesisler</a:t>
            </a:r>
            <a:r>
              <a:rPr lang="en-US" sz="2400" dirty="0"/>
              <a:t>, </a:t>
            </a:r>
            <a:r>
              <a:rPr lang="en-US" sz="2400" dirty="0" err="1"/>
              <a:t>yanıcı</a:t>
            </a:r>
            <a:r>
              <a:rPr lang="en-US" sz="2400" dirty="0"/>
              <a:t> </a:t>
            </a:r>
            <a:r>
              <a:rPr lang="en-US" sz="2400" dirty="0" err="1"/>
              <a:t>olmayan</a:t>
            </a:r>
            <a:r>
              <a:rPr lang="en-US" sz="2400" dirty="0"/>
              <a:t> </a:t>
            </a:r>
            <a:r>
              <a:rPr lang="en-US" sz="2400" dirty="0" err="1"/>
              <a:t>ve</a:t>
            </a:r>
            <a:r>
              <a:rPr lang="en-US" sz="2400" dirty="0"/>
              <a:t> </a:t>
            </a:r>
            <a:r>
              <a:rPr lang="en-US" sz="2400" dirty="0" err="1"/>
              <a:t>kolay</a:t>
            </a:r>
            <a:r>
              <a:rPr lang="en-US" sz="2400" dirty="0"/>
              <a:t> </a:t>
            </a:r>
            <a:r>
              <a:rPr lang="en-US" sz="2400" dirty="0" err="1"/>
              <a:t>tutuşmayan</a:t>
            </a:r>
            <a:r>
              <a:rPr lang="en-US" sz="2400" dirty="0"/>
              <a:t> </a:t>
            </a:r>
            <a:r>
              <a:rPr lang="en-US" sz="2400" dirty="0" err="1"/>
              <a:t>malzemeden</a:t>
            </a:r>
            <a:r>
              <a:rPr lang="en-US" sz="2400" dirty="0"/>
              <a:t> </a:t>
            </a:r>
            <a:r>
              <a:rPr lang="en-US" sz="2400" dirty="0" err="1"/>
              <a:t>inşa</a:t>
            </a:r>
            <a:r>
              <a:rPr lang="en-US" sz="2400" dirty="0"/>
              <a:t> </a:t>
            </a:r>
            <a:r>
              <a:rPr lang="en-US" sz="2400" dirty="0" err="1"/>
              <a:t>edilir</a:t>
            </a:r>
            <a:r>
              <a:rPr lang="en-US" sz="2400" dirty="0"/>
              <a:t>. </a:t>
            </a:r>
            <a:endParaRPr lang="tr-TR" sz="2400" dirty="0"/>
          </a:p>
          <a:p>
            <a:r>
              <a:rPr lang="en-US" sz="2400" dirty="0" err="1"/>
              <a:t>Barınma</a:t>
            </a:r>
            <a:r>
              <a:rPr lang="en-US" sz="2400" dirty="0"/>
              <a:t> </a:t>
            </a:r>
            <a:r>
              <a:rPr lang="en-US" sz="2400" dirty="0" err="1"/>
              <a:t>amacıyla</a:t>
            </a:r>
            <a:r>
              <a:rPr lang="en-US" sz="2400" dirty="0"/>
              <a:t> </a:t>
            </a:r>
            <a:r>
              <a:rPr lang="en-US" sz="2400" dirty="0" err="1"/>
              <a:t>çadır</a:t>
            </a:r>
            <a:r>
              <a:rPr lang="en-US" sz="2400" dirty="0"/>
              <a:t> </a:t>
            </a:r>
            <a:r>
              <a:rPr lang="en-US" sz="2400" dirty="0" err="1"/>
              <a:t>ve</a:t>
            </a:r>
            <a:r>
              <a:rPr lang="en-US" sz="2400" dirty="0"/>
              <a:t> </a:t>
            </a:r>
            <a:r>
              <a:rPr lang="en-US" sz="2400" dirty="0" err="1"/>
              <a:t>branda</a:t>
            </a:r>
            <a:r>
              <a:rPr lang="en-US" sz="2400" dirty="0"/>
              <a:t> </a:t>
            </a:r>
            <a:r>
              <a:rPr lang="en-US" sz="2400" dirty="0" err="1"/>
              <a:t>kullanılmaz</a:t>
            </a:r>
            <a:r>
              <a:rPr lang="en-US" sz="2400" dirty="0"/>
              <a:t>. </a:t>
            </a:r>
            <a:endParaRPr lang="tr-TR" sz="2400" dirty="0"/>
          </a:p>
          <a:p>
            <a:r>
              <a:rPr lang="en-US" sz="2400" dirty="0" err="1"/>
              <a:t>Meskûn</a:t>
            </a:r>
            <a:r>
              <a:rPr lang="en-US" sz="2400" dirty="0"/>
              <a:t> </a:t>
            </a:r>
            <a:r>
              <a:rPr lang="en-US" sz="2400" dirty="0" err="1"/>
              <a:t>mahal</a:t>
            </a:r>
            <a:r>
              <a:rPr lang="en-US" sz="2400" dirty="0"/>
              <a:t> </a:t>
            </a:r>
            <a:r>
              <a:rPr lang="en-US" sz="2400" dirty="0" err="1"/>
              <a:t>dışında</a:t>
            </a:r>
            <a:r>
              <a:rPr lang="en-US" sz="2400" dirty="0"/>
              <a:t>, </a:t>
            </a:r>
            <a:r>
              <a:rPr lang="en-US" sz="2400" dirty="0" err="1"/>
              <a:t>yol</a:t>
            </a:r>
            <a:r>
              <a:rPr lang="en-US" sz="2400" dirty="0"/>
              <a:t>, </a:t>
            </a:r>
            <a:r>
              <a:rPr lang="en-US" sz="2400" dirty="0" err="1"/>
              <a:t>demiryolu</a:t>
            </a:r>
            <a:r>
              <a:rPr lang="en-US" sz="2400" dirty="0"/>
              <a:t>, </a:t>
            </a:r>
            <a:r>
              <a:rPr lang="en-US" sz="2400" dirty="0" err="1"/>
              <a:t>köprü</a:t>
            </a:r>
            <a:r>
              <a:rPr lang="en-US" sz="2400" dirty="0"/>
              <a:t> </a:t>
            </a:r>
            <a:r>
              <a:rPr lang="en-US" sz="2400" dirty="0" err="1"/>
              <a:t>inşaatı</a:t>
            </a:r>
            <a:r>
              <a:rPr lang="en-US" sz="2400" dirty="0"/>
              <a:t> </a:t>
            </a:r>
            <a:r>
              <a:rPr lang="en-US" sz="2400" dirty="0" err="1"/>
              <a:t>gibi</a:t>
            </a:r>
            <a:r>
              <a:rPr lang="en-US" sz="2400" dirty="0"/>
              <a:t> </a:t>
            </a:r>
            <a:r>
              <a:rPr lang="en-US" sz="2400" dirty="0" err="1"/>
              <a:t>açık</a:t>
            </a:r>
            <a:r>
              <a:rPr lang="en-US" sz="2400" dirty="0"/>
              <a:t> </a:t>
            </a:r>
            <a:r>
              <a:rPr lang="en-US" sz="2400" dirty="0" err="1"/>
              <a:t>havada</a:t>
            </a:r>
            <a:r>
              <a:rPr lang="en-US" sz="2400" dirty="0"/>
              <a:t> </a:t>
            </a:r>
            <a:r>
              <a:rPr lang="en-US" sz="2400" dirty="0" err="1"/>
              <a:t>yapılan</a:t>
            </a:r>
            <a:r>
              <a:rPr lang="en-US" sz="2400" dirty="0"/>
              <a:t> </a:t>
            </a:r>
            <a:r>
              <a:rPr lang="en-US" sz="2400" dirty="0" err="1"/>
              <a:t>çalışmalarda</a:t>
            </a:r>
            <a:r>
              <a:rPr lang="en-US" sz="2400" dirty="0"/>
              <a:t>, </a:t>
            </a:r>
            <a:r>
              <a:rPr lang="en-US" sz="2400" dirty="0" err="1"/>
              <a:t>barınma</a:t>
            </a:r>
            <a:r>
              <a:rPr lang="en-US" sz="2400" dirty="0"/>
              <a:t> </a:t>
            </a:r>
            <a:r>
              <a:rPr lang="en-US" sz="2400" dirty="0" err="1"/>
              <a:t>ve</a:t>
            </a:r>
            <a:r>
              <a:rPr lang="en-US" sz="2400" dirty="0"/>
              <a:t> </a:t>
            </a:r>
            <a:r>
              <a:rPr lang="en-US" sz="2400" dirty="0" err="1"/>
              <a:t>benzeri</a:t>
            </a:r>
            <a:r>
              <a:rPr lang="en-US" sz="2400" dirty="0"/>
              <a:t> </a:t>
            </a:r>
            <a:r>
              <a:rPr lang="en-US" sz="2400" dirty="0" err="1"/>
              <a:t>ihtiyaçları</a:t>
            </a:r>
            <a:r>
              <a:rPr lang="en-US" sz="2400" dirty="0"/>
              <a:t> </a:t>
            </a:r>
            <a:r>
              <a:rPr lang="en-US" sz="2400" dirty="0" err="1"/>
              <a:t>gidermek</a:t>
            </a:r>
            <a:r>
              <a:rPr lang="en-US" sz="2400" dirty="0"/>
              <a:t> </a:t>
            </a:r>
            <a:r>
              <a:rPr lang="en-US" sz="2400" dirty="0" err="1"/>
              <a:t>amacıyla</a:t>
            </a:r>
            <a:r>
              <a:rPr lang="en-US" sz="2400" dirty="0"/>
              <a:t>, </a:t>
            </a:r>
            <a:r>
              <a:rPr lang="en-US" sz="2400" dirty="0" err="1"/>
              <a:t>sadece</a:t>
            </a:r>
            <a:r>
              <a:rPr lang="en-US" sz="2400" dirty="0"/>
              <a:t> </a:t>
            </a:r>
            <a:r>
              <a:rPr lang="en-US" sz="2400" dirty="0" err="1"/>
              <a:t>yanmaz</a:t>
            </a:r>
            <a:r>
              <a:rPr lang="en-US" sz="2400" dirty="0"/>
              <a:t> </a:t>
            </a:r>
            <a:r>
              <a:rPr lang="en-US" sz="2400" dirty="0" err="1"/>
              <a:t>malzemelerden</a:t>
            </a:r>
            <a:r>
              <a:rPr lang="en-US" sz="2400" dirty="0"/>
              <a:t> </a:t>
            </a:r>
            <a:r>
              <a:rPr lang="en-US" sz="2400" dirty="0" err="1"/>
              <a:t>yapılmış</a:t>
            </a:r>
            <a:r>
              <a:rPr lang="en-US" sz="2400" dirty="0"/>
              <a:t> </a:t>
            </a:r>
            <a:r>
              <a:rPr lang="en-US" sz="2400" dirty="0" err="1"/>
              <a:t>çadırlar</a:t>
            </a:r>
            <a:r>
              <a:rPr lang="en-US" sz="2400" dirty="0"/>
              <a:t> </a:t>
            </a:r>
            <a:r>
              <a:rPr lang="en-US" sz="2400" dirty="0" err="1"/>
              <a:t>kullanılabilir</a:t>
            </a:r>
            <a:r>
              <a:rPr lang="en-US" sz="2400" dirty="0"/>
              <a:t>.</a:t>
            </a:r>
          </a:p>
          <a:p>
            <a:endParaRPr lang="en-US" dirty="0"/>
          </a:p>
        </p:txBody>
      </p:sp>
      <p:sp>
        <p:nvSpPr>
          <p:cNvPr id="3" name="Title 2"/>
          <p:cNvSpPr>
            <a:spLocks noGrp="1"/>
          </p:cNvSpPr>
          <p:nvPr>
            <p:ph type="title"/>
          </p:nvPr>
        </p:nvSpPr>
        <p:spPr/>
        <p:txBody>
          <a:bodyPr>
            <a:normAutofit fontScale="90000"/>
          </a:bodyPr>
          <a:lstStyle/>
          <a:p>
            <a:r>
              <a:rPr lang="tr-TR" dirty="0"/>
              <a:t>Dinlenme ve barınma yerleri (devam)</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a:t>İnşaat İş Güvenliği</a:t>
            </a:r>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66</a:t>
            </a:fld>
            <a:endParaRPr lang="en-US"/>
          </a:p>
        </p:txBody>
      </p:sp>
    </p:spTree>
  </p:cSld>
  <p:clrMapOvr>
    <a:masterClrMapping/>
  </p:clrMapOvr>
  <p:transition>
    <p:rand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err="1"/>
              <a:t>Barınma</a:t>
            </a:r>
            <a:r>
              <a:rPr lang="en-US" sz="2800" dirty="0"/>
              <a:t> </a:t>
            </a:r>
            <a:r>
              <a:rPr lang="en-US" sz="2800" dirty="0" err="1"/>
              <a:t>yerlerinde</a:t>
            </a:r>
            <a:r>
              <a:rPr lang="en-US" sz="2800" dirty="0"/>
              <a:t> </a:t>
            </a:r>
            <a:r>
              <a:rPr lang="en-US" sz="2800" dirty="0" err="1"/>
              <a:t>kullanılan</a:t>
            </a:r>
            <a:r>
              <a:rPr lang="en-US" sz="2800" dirty="0"/>
              <a:t> </a:t>
            </a:r>
            <a:r>
              <a:rPr lang="en-US" sz="2800" dirty="0" err="1"/>
              <a:t>ısıtma</a:t>
            </a:r>
            <a:r>
              <a:rPr lang="en-US" sz="2800" dirty="0"/>
              <a:t>, </a:t>
            </a:r>
            <a:r>
              <a:rPr lang="en-US" sz="2800" dirty="0" err="1"/>
              <a:t>soğutma</a:t>
            </a:r>
            <a:r>
              <a:rPr lang="en-US" sz="2800" dirty="0"/>
              <a:t> </a:t>
            </a:r>
            <a:r>
              <a:rPr lang="en-US" sz="2800" dirty="0" err="1"/>
              <a:t>ve</a:t>
            </a:r>
            <a:r>
              <a:rPr lang="en-US" sz="2800" dirty="0"/>
              <a:t> </a:t>
            </a:r>
            <a:r>
              <a:rPr lang="en-US" sz="2800" dirty="0" err="1"/>
              <a:t>havalandırma</a:t>
            </a:r>
            <a:r>
              <a:rPr lang="en-US" sz="2800" dirty="0"/>
              <a:t> </a:t>
            </a:r>
            <a:r>
              <a:rPr lang="en-US" sz="2800" dirty="0" err="1"/>
              <a:t>sistemleri</a:t>
            </a:r>
            <a:r>
              <a:rPr lang="en-US" sz="2800" dirty="0"/>
              <a:t>, </a:t>
            </a:r>
            <a:r>
              <a:rPr lang="en-US" sz="2800" dirty="0" err="1"/>
              <a:t>elektrik</a:t>
            </a:r>
            <a:r>
              <a:rPr lang="en-US" sz="2800" dirty="0"/>
              <a:t> </a:t>
            </a:r>
            <a:r>
              <a:rPr lang="en-US" sz="2800" dirty="0" err="1"/>
              <a:t>tesisatları</a:t>
            </a:r>
            <a:r>
              <a:rPr lang="en-US" sz="2800" dirty="0"/>
              <a:t> </a:t>
            </a:r>
            <a:r>
              <a:rPr lang="en-US" sz="2800" dirty="0" err="1"/>
              <a:t>ile</a:t>
            </a:r>
            <a:r>
              <a:rPr lang="en-US" sz="2800" dirty="0"/>
              <a:t> </a:t>
            </a:r>
            <a:r>
              <a:rPr lang="en-US" sz="2800" dirty="0" err="1"/>
              <a:t>aydınlatmalar</a:t>
            </a:r>
            <a:r>
              <a:rPr lang="en-US" sz="2800" dirty="0"/>
              <a:t> </a:t>
            </a:r>
            <a:r>
              <a:rPr lang="en-US" sz="2800" dirty="0" err="1"/>
              <a:t>için</a:t>
            </a:r>
            <a:r>
              <a:rPr lang="en-US" sz="2800" dirty="0"/>
              <a:t> </a:t>
            </a:r>
            <a:r>
              <a:rPr lang="en-US" sz="2800" dirty="0" err="1"/>
              <a:t>gerekli</a:t>
            </a:r>
            <a:r>
              <a:rPr lang="en-US" sz="2800" dirty="0"/>
              <a:t> </a:t>
            </a:r>
            <a:r>
              <a:rPr lang="en-US" sz="2800" dirty="0" err="1"/>
              <a:t>güvenlik</a:t>
            </a:r>
            <a:r>
              <a:rPr lang="en-US" sz="2800" dirty="0"/>
              <a:t> </a:t>
            </a:r>
            <a:r>
              <a:rPr lang="en-US" sz="2800" dirty="0" err="1"/>
              <a:t>tedbirleri</a:t>
            </a:r>
            <a:r>
              <a:rPr lang="en-US" sz="2800" dirty="0"/>
              <a:t> </a:t>
            </a:r>
            <a:r>
              <a:rPr lang="en-US" sz="2800" dirty="0" err="1"/>
              <a:t>alınarak</a:t>
            </a:r>
            <a:r>
              <a:rPr lang="en-US" sz="2800" dirty="0"/>
              <a:t> </a:t>
            </a:r>
            <a:r>
              <a:rPr lang="en-US" sz="2800" dirty="0" err="1"/>
              <a:t>yeterli</a:t>
            </a:r>
            <a:r>
              <a:rPr lang="en-US" sz="2800" dirty="0"/>
              <a:t> </a:t>
            </a:r>
            <a:r>
              <a:rPr lang="en-US" sz="2800" dirty="0" err="1"/>
              <a:t>ve</a:t>
            </a:r>
            <a:r>
              <a:rPr lang="en-US" sz="2800" dirty="0"/>
              <a:t> </a:t>
            </a:r>
            <a:r>
              <a:rPr lang="en-US" sz="2800" dirty="0" err="1"/>
              <a:t>uygun</a:t>
            </a:r>
            <a:r>
              <a:rPr lang="en-US" sz="2800" dirty="0"/>
              <a:t> </a:t>
            </a:r>
            <a:r>
              <a:rPr lang="en-US" sz="2800" dirty="0" err="1"/>
              <a:t>araçlar</a:t>
            </a:r>
            <a:r>
              <a:rPr lang="en-US" sz="2800" dirty="0"/>
              <a:t> </a:t>
            </a:r>
            <a:r>
              <a:rPr lang="en-US" sz="2800" dirty="0" err="1"/>
              <a:t>sağlanır</a:t>
            </a:r>
            <a:r>
              <a:rPr lang="en-US" sz="2800" dirty="0"/>
              <a:t>, </a:t>
            </a:r>
            <a:r>
              <a:rPr lang="en-US" sz="2800" dirty="0" err="1"/>
              <a:t>yangına</a:t>
            </a:r>
            <a:r>
              <a:rPr lang="en-US" sz="2800" dirty="0"/>
              <a:t> </a:t>
            </a:r>
            <a:r>
              <a:rPr lang="en-US" sz="2800" dirty="0" err="1"/>
              <a:t>neden</a:t>
            </a:r>
            <a:r>
              <a:rPr lang="en-US" sz="2800" dirty="0"/>
              <a:t> </a:t>
            </a:r>
            <a:r>
              <a:rPr lang="en-US" sz="2800" dirty="0" err="1"/>
              <a:t>olmayacak</a:t>
            </a:r>
            <a:r>
              <a:rPr lang="en-US" sz="2800" dirty="0"/>
              <a:t> </a:t>
            </a:r>
            <a:r>
              <a:rPr lang="en-US" sz="2800" dirty="0" err="1"/>
              <a:t>şekilde</a:t>
            </a:r>
            <a:r>
              <a:rPr lang="en-US" sz="2800" dirty="0"/>
              <a:t> </a:t>
            </a:r>
            <a:r>
              <a:rPr lang="en-US" sz="2800" dirty="0" err="1"/>
              <a:t>tesis</a:t>
            </a:r>
            <a:r>
              <a:rPr lang="en-US" sz="2800" dirty="0"/>
              <a:t> </a:t>
            </a:r>
            <a:r>
              <a:rPr lang="en-US" sz="2800" dirty="0" err="1"/>
              <a:t>edilip</a:t>
            </a:r>
            <a:r>
              <a:rPr lang="en-US" sz="2800" dirty="0"/>
              <a:t>, </a:t>
            </a:r>
            <a:r>
              <a:rPr lang="en-US" sz="2800" dirty="0" err="1"/>
              <a:t>kullanıma</a:t>
            </a:r>
            <a:r>
              <a:rPr lang="en-US" sz="2800" dirty="0"/>
              <a:t> </a:t>
            </a:r>
            <a:r>
              <a:rPr lang="en-US" sz="2800" dirty="0" err="1"/>
              <a:t>alınır</a:t>
            </a:r>
            <a:r>
              <a:rPr lang="en-US" sz="2800" dirty="0"/>
              <a:t>. </a:t>
            </a:r>
            <a:r>
              <a:rPr lang="en-US" sz="2800" dirty="0" err="1"/>
              <a:t>Isıtma</a:t>
            </a:r>
            <a:r>
              <a:rPr lang="en-US" sz="2800" dirty="0"/>
              <a:t> </a:t>
            </a:r>
            <a:r>
              <a:rPr lang="en-US" sz="2800" dirty="0" err="1"/>
              <a:t>sistemlerinde</a:t>
            </a:r>
            <a:r>
              <a:rPr lang="en-US" sz="2800" dirty="0"/>
              <a:t> </a:t>
            </a:r>
            <a:r>
              <a:rPr lang="en-US" sz="2800" dirty="0" err="1"/>
              <a:t>yangın</a:t>
            </a:r>
            <a:r>
              <a:rPr lang="en-US" sz="2800" dirty="0"/>
              <a:t> </a:t>
            </a:r>
            <a:r>
              <a:rPr lang="en-US" sz="2800" dirty="0" err="1"/>
              <a:t>riski</a:t>
            </a:r>
            <a:r>
              <a:rPr lang="en-US" sz="2800" dirty="0"/>
              <a:t> </a:t>
            </a:r>
            <a:r>
              <a:rPr lang="en-US" sz="2800" dirty="0" err="1"/>
              <a:t>oluşturacak</a:t>
            </a:r>
            <a:r>
              <a:rPr lang="en-US" sz="2800" dirty="0"/>
              <a:t> </a:t>
            </a:r>
            <a:r>
              <a:rPr lang="en-US" sz="2800" dirty="0" err="1"/>
              <a:t>mangal</a:t>
            </a:r>
            <a:r>
              <a:rPr lang="en-US" sz="2800" dirty="0"/>
              <a:t>, </a:t>
            </a:r>
            <a:r>
              <a:rPr lang="en-US" sz="2800" dirty="0" err="1"/>
              <a:t>maltız</a:t>
            </a:r>
            <a:r>
              <a:rPr lang="en-US" sz="2800" dirty="0"/>
              <a:t> </a:t>
            </a:r>
            <a:r>
              <a:rPr lang="en-US" sz="2800" dirty="0" err="1"/>
              <a:t>ve</a:t>
            </a:r>
            <a:r>
              <a:rPr lang="en-US" sz="2800" dirty="0"/>
              <a:t> </a:t>
            </a:r>
            <a:r>
              <a:rPr lang="en-US" sz="2800" dirty="0" err="1"/>
              <a:t>benzeri</a:t>
            </a:r>
            <a:r>
              <a:rPr lang="en-US" sz="2800" dirty="0"/>
              <a:t> </a:t>
            </a:r>
            <a:r>
              <a:rPr lang="en-US" sz="2800" dirty="0" err="1"/>
              <a:t>açık</a:t>
            </a:r>
            <a:r>
              <a:rPr lang="en-US" sz="2800" dirty="0"/>
              <a:t> </a:t>
            </a:r>
            <a:r>
              <a:rPr lang="en-US" sz="2800" dirty="0" err="1"/>
              <a:t>ateş</a:t>
            </a:r>
            <a:r>
              <a:rPr lang="en-US" sz="2800" dirty="0"/>
              <a:t> </a:t>
            </a:r>
            <a:r>
              <a:rPr lang="en-US" sz="2800" dirty="0" err="1"/>
              <a:t>kullanılmaz</a:t>
            </a:r>
            <a:r>
              <a:rPr lang="en-US" sz="2800" dirty="0"/>
              <a:t>.</a:t>
            </a:r>
          </a:p>
          <a:p>
            <a:endParaRPr lang="en-US" dirty="0"/>
          </a:p>
        </p:txBody>
      </p:sp>
      <p:sp>
        <p:nvSpPr>
          <p:cNvPr id="3" name="Title 2"/>
          <p:cNvSpPr>
            <a:spLocks noGrp="1"/>
          </p:cNvSpPr>
          <p:nvPr>
            <p:ph type="title"/>
          </p:nvPr>
        </p:nvSpPr>
        <p:spPr/>
        <p:txBody>
          <a:bodyPr>
            <a:normAutofit fontScale="90000"/>
          </a:bodyPr>
          <a:lstStyle/>
          <a:p>
            <a:r>
              <a:rPr lang="tr-TR" dirty="0"/>
              <a:t>Dinlenme ve barınma yerleri (devam)</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a:t>İnşaat İş Güvenliği</a:t>
            </a:r>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67</a:t>
            </a:fld>
            <a:endParaRPr lang="en-US"/>
          </a:p>
        </p:txBody>
      </p:sp>
    </p:spTree>
  </p:cSld>
  <p:clrMapOvr>
    <a:masterClrMapping/>
  </p:clrMapOvr>
  <p:transition>
    <p:rand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err="1"/>
              <a:t>Barınma</a:t>
            </a:r>
            <a:r>
              <a:rPr lang="en-US" sz="2000" dirty="0"/>
              <a:t> </a:t>
            </a:r>
            <a:r>
              <a:rPr lang="en-US" sz="2000" dirty="0" err="1"/>
              <a:t>yerlerinde</a:t>
            </a:r>
            <a:r>
              <a:rPr lang="en-US" sz="2000" dirty="0"/>
              <a:t>, </a:t>
            </a:r>
            <a:r>
              <a:rPr lang="en-US" sz="2000" dirty="0" err="1"/>
              <a:t>çalışanların</a:t>
            </a:r>
            <a:r>
              <a:rPr lang="en-US" sz="2000" dirty="0"/>
              <a:t> </a:t>
            </a:r>
            <a:r>
              <a:rPr lang="en-US" sz="2000" dirty="0" err="1"/>
              <a:t>kullanmaları</a:t>
            </a:r>
            <a:r>
              <a:rPr lang="en-US" sz="2000" dirty="0"/>
              <a:t> </a:t>
            </a:r>
            <a:r>
              <a:rPr lang="en-US" sz="2000" dirty="0" err="1"/>
              <a:t>için</a:t>
            </a:r>
            <a:r>
              <a:rPr lang="en-US" sz="2000" dirty="0"/>
              <a:t> </a:t>
            </a:r>
            <a:r>
              <a:rPr lang="en-US" sz="2000" dirty="0" err="1"/>
              <a:t>yeterli</a:t>
            </a:r>
            <a:r>
              <a:rPr lang="en-US" sz="2000" dirty="0"/>
              <a:t> </a:t>
            </a:r>
            <a:r>
              <a:rPr lang="en-US" sz="2000" dirty="0" err="1"/>
              <a:t>sayıda</a:t>
            </a:r>
            <a:r>
              <a:rPr lang="en-US" sz="2000" dirty="0"/>
              <a:t> </a:t>
            </a:r>
            <a:r>
              <a:rPr lang="en-US" sz="2000" dirty="0" err="1"/>
              <a:t>karyola</a:t>
            </a:r>
            <a:r>
              <a:rPr lang="en-US" sz="2000" dirty="0"/>
              <a:t>, </a:t>
            </a:r>
            <a:r>
              <a:rPr lang="en-US" sz="2000" dirty="0" err="1"/>
              <a:t>ranza</a:t>
            </a:r>
            <a:r>
              <a:rPr lang="en-US" sz="2000" dirty="0"/>
              <a:t>, </a:t>
            </a:r>
            <a:r>
              <a:rPr lang="en-US" sz="2000" dirty="0" err="1"/>
              <a:t>yatak</a:t>
            </a:r>
            <a:r>
              <a:rPr lang="en-US" sz="2000" dirty="0"/>
              <a:t>, </a:t>
            </a:r>
            <a:r>
              <a:rPr lang="en-US" sz="2000" dirty="0" err="1"/>
              <a:t>battaniye</a:t>
            </a:r>
            <a:r>
              <a:rPr lang="en-US" sz="2000" dirty="0"/>
              <a:t> </a:t>
            </a:r>
            <a:r>
              <a:rPr lang="en-US" sz="2000" dirty="0" err="1"/>
              <a:t>ve</a:t>
            </a:r>
            <a:r>
              <a:rPr lang="en-US" sz="2000" dirty="0"/>
              <a:t> </a:t>
            </a:r>
            <a:r>
              <a:rPr lang="en-US" sz="2000" dirty="0" err="1"/>
              <a:t>benzerleri</a:t>
            </a:r>
            <a:r>
              <a:rPr lang="en-US" sz="2000" dirty="0"/>
              <a:t> </a:t>
            </a:r>
            <a:r>
              <a:rPr lang="en-US" sz="2000" dirty="0" err="1"/>
              <a:t>işveren</a:t>
            </a:r>
            <a:r>
              <a:rPr lang="en-US" sz="2000" dirty="0"/>
              <a:t> </a:t>
            </a:r>
            <a:r>
              <a:rPr lang="en-US" sz="2000" dirty="0" err="1"/>
              <a:t>tarafından</a:t>
            </a:r>
            <a:r>
              <a:rPr lang="en-US" sz="2000" dirty="0"/>
              <a:t> </a:t>
            </a:r>
            <a:r>
              <a:rPr lang="en-US" sz="2000" dirty="0" err="1"/>
              <a:t>sağlanır</a:t>
            </a:r>
            <a:r>
              <a:rPr lang="en-US" sz="2000" dirty="0"/>
              <a:t>. </a:t>
            </a:r>
            <a:r>
              <a:rPr lang="en-US" sz="2000" dirty="0" err="1"/>
              <a:t>Yatak</a:t>
            </a:r>
            <a:r>
              <a:rPr lang="en-US" sz="2000" dirty="0"/>
              <a:t>, </a:t>
            </a:r>
            <a:r>
              <a:rPr lang="en-US" sz="2000" dirty="0" err="1"/>
              <a:t>battaniye</a:t>
            </a:r>
            <a:r>
              <a:rPr lang="en-US" sz="2000" dirty="0"/>
              <a:t> </a:t>
            </a:r>
            <a:r>
              <a:rPr lang="en-US" sz="2000" dirty="0" err="1"/>
              <a:t>ve</a:t>
            </a:r>
            <a:r>
              <a:rPr lang="en-US" sz="2000" dirty="0"/>
              <a:t> </a:t>
            </a:r>
            <a:r>
              <a:rPr lang="en-US" sz="2000" dirty="0" err="1"/>
              <a:t>benzerleri</a:t>
            </a:r>
            <a:r>
              <a:rPr lang="en-US" sz="2000" dirty="0"/>
              <a:t> </a:t>
            </a:r>
            <a:r>
              <a:rPr lang="en-US" sz="2000" dirty="0" err="1"/>
              <a:t>temiz</a:t>
            </a:r>
            <a:r>
              <a:rPr lang="en-US" sz="2000" dirty="0"/>
              <a:t> </a:t>
            </a:r>
            <a:r>
              <a:rPr lang="en-US" sz="2000" dirty="0" err="1"/>
              <a:t>bir</a:t>
            </a:r>
            <a:r>
              <a:rPr lang="en-US" sz="2000" dirty="0"/>
              <a:t> </a:t>
            </a:r>
            <a:r>
              <a:rPr lang="en-US" sz="2000" dirty="0" err="1"/>
              <a:t>halde</a:t>
            </a:r>
            <a:r>
              <a:rPr lang="en-US" sz="2000" dirty="0"/>
              <a:t> </a:t>
            </a:r>
            <a:r>
              <a:rPr lang="en-US" sz="2000" dirty="0" err="1"/>
              <a:t>bulundurulur</a:t>
            </a:r>
            <a:r>
              <a:rPr lang="en-US" sz="2000" dirty="0"/>
              <a:t>, </a:t>
            </a:r>
            <a:r>
              <a:rPr lang="en-US" sz="2000" dirty="0" err="1"/>
              <a:t>gerektiğinde</a:t>
            </a:r>
            <a:r>
              <a:rPr lang="en-US" sz="2000" dirty="0"/>
              <a:t> </a:t>
            </a:r>
            <a:r>
              <a:rPr lang="en-US" sz="2000" dirty="0" err="1"/>
              <a:t>dezenfekte</a:t>
            </a:r>
            <a:r>
              <a:rPr lang="en-US" sz="2000" dirty="0"/>
              <a:t> </a:t>
            </a:r>
            <a:r>
              <a:rPr lang="en-US" sz="2000" dirty="0" err="1"/>
              <a:t>edilir</a:t>
            </a:r>
            <a:r>
              <a:rPr lang="en-US" sz="2000" dirty="0"/>
              <a:t>.</a:t>
            </a:r>
          </a:p>
          <a:p>
            <a:r>
              <a:rPr lang="en-US" sz="2000" dirty="0" err="1"/>
              <a:t>Dinlenme</a:t>
            </a:r>
            <a:r>
              <a:rPr lang="en-US" sz="2000" dirty="0"/>
              <a:t> </a:t>
            </a:r>
            <a:r>
              <a:rPr lang="en-US" sz="2000" dirty="0" err="1"/>
              <a:t>ve</a:t>
            </a:r>
            <a:r>
              <a:rPr lang="en-US" sz="2000" dirty="0"/>
              <a:t> </a:t>
            </a:r>
            <a:r>
              <a:rPr lang="en-US" sz="2000" dirty="0" err="1"/>
              <a:t>barınma</a:t>
            </a:r>
            <a:r>
              <a:rPr lang="en-US" sz="2000" dirty="0"/>
              <a:t> </a:t>
            </a:r>
            <a:r>
              <a:rPr lang="en-US" sz="2000" dirty="0" err="1"/>
              <a:t>yerlerinin</a:t>
            </a:r>
            <a:r>
              <a:rPr lang="en-US" sz="2000" dirty="0"/>
              <a:t> </a:t>
            </a:r>
            <a:r>
              <a:rPr lang="en-US" sz="2000" dirty="0" err="1"/>
              <a:t>yeterli</a:t>
            </a:r>
            <a:r>
              <a:rPr lang="en-US" sz="2000" dirty="0"/>
              <a:t> </a:t>
            </a:r>
            <a:r>
              <a:rPr lang="en-US" sz="2000" dirty="0" err="1"/>
              <a:t>genişlikte</a:t>
            </a:r>
            <a:r>
              <a:rPr lang="en-US" sz="2000" dirty="0"/>
              <a:t> </a:t>
            </a:r>
            <a:r>
              <a:rPr lang="en-US" sz="2000" dirty="0" err="1"/>
              <a:t>olması</a:t>
            </a:r>
            <a:r>
              <a:rPr lang="en-US" sz="2000" dirty="0"/>
              <a:t> </a:t>
            </a:r>
            <a:r>
              <a:rPr lang="en-US" sz="2000" dirty="0" err="1"/>
              <a:t>sağlanır</a:t>
            </a:r>
            <a:r>
              <a:rPr lang="en-US" sz="2000" dirty="0"/>
              <a:t> </a:t>
            </a:r>
            <a:r>
              <a:rPr lang="en-US" sz="2000" dirty="0" err="1"/>
              <a:t>ve</a:t>
            </a:r>
            <a:r>
              <a:rPr lang="en-US" sz="2000" dirty="0"/>
              <a:t> </a:t>
            </a:r>
            <a:r>
              <a:rPr lang="en-US" sz="2000" dirty="0" err="1"/>
              <a:t>bu</a:t>
            </a:r>
            <a:r>
              <a:rPr lang="en-US" sz="2000" dirty="0"/>
              <a:t> </a:t>
            </a:r>
            <a:r>
              <a:rPr lang="en-US" sz="2000" dirty="0" err="1"/>
              <a:t>yerlerde</a:t>
            </a:r>
            <a:r>
              <a:rPr lang="en-US" sz="2000" dirty="0"/>
              <a:t> </a:t>
            </a:r>
            <a:r>
              <a:rPr lang="en-US" sz="2000" dirty="0" err="1"/>
              <a:t>çalışanlar</a:t>
            </a:r>
            <a:r>
              <a:rPr lang="en-US" sz="2000" dirty="0"/>
              <a:t> </a:t>
            </a:r>
            <a:r>
              <a:rPr lang="en-US" sz="2000" dirty="0" err="1"/>
              <a:t>için</a:t>
            </a:r>
            <a:r>
              <a:rPr lang="en-US" sz="2000" dirty="0"/>
              <a:t> </a:t>
            </a:r>
            <a:r>
              <a:rPr lang="en-US" sz="2000" dirty="0" err="1"/>
              <a:t>yeterli</a:t>
            </a:r>
            <a:r>
              <a:rPr lang="en-US" sz="2000" dirty="0"/>
              <a:t> </a:t>
            </a:r>
            <a:r>
              <a:rPr lang="en-US" sz="2000" dirty="0" err="1"/>
              <a:t>sayıda</a:t>
            </a:r>
            <a:r>
              <a:rPr lang="en-US" sz="2000" dirty="0"/>
              <a:t> </a:t>
            </a:r>
            <a:r>
              <a:rPr lang="en-US" sz="2000" dirty="0" err="1"/>
              <a:t>masa</a:t>
            </a:r>
            <a:r>
              <a:rPr lang="en-US" sz="2000" dirty="0"/>
              <a:t> </a:t>
            </a:r>
            <a:r>
              <a:rPr lang="en-US" sz="2000" dirty="0" err="1"/>
              <a:t>ve</a:t>
            </a:r>
            <a:r>
              <a:rPr lang="en-US" sz="2000" dirty="0"/>
              <a:t> </a:t>
            </a:r>
            <a:r>
              <a:rPr lang="en-US" sz="2000" dirty="0" err="1"/>
              <a:t>arkalıklı</a:t>
            </a:r>
            <a:r>
              <a:rPr lang="en-US" sz="2000" dirty="0"/>
              <a:t> </a:t>
            </a:r>
            <a:r>
              <a:rPr lang="en-US" sz="2000" dirty="0" err="1"/>
              <a:t>sandalye</a:t>
            </a:r>
            <a:r>
              <a:rPr lang="en-US" sz="2000" dirty="0"/>
              <a:t> </a:t>
            </a:r>
            <a:r>
              <a:rPr lang="en-US" sz="2000" dirty="0" err="1"/>
              <a:t>buldurulur</a:t>
            </a:r>
            <a:r>
              <a:rPr lang="en-US" sz="2000" dirty="0"/>
              <a:t>. </a:t>
            </a:r>
            <a:r>
              <a:rPr lang="en-US" sz="2000" dirty="0" err="1"/>
              <a:t>Dinlenme</a:t>
            </a:r>
            <a:r>
              <a:rPr lang="en-US" sz="2000" dirty="0"/>
              <a:t> </a:t>
            </a:r>
            <a:r>
              <a:rPr lang="en-US" sz="2000" dirty="0" err="1"/>
              <a:t>ve</a:t>
            </a:r>
            <a:r>
              <a:rPr lang="en-US" sz="2000" dirty="0"/>
              <a:t> </a:t>
            </a:r>
            <a:r>
              <a:rPr lang="en-US" sz="2000" dirty="0" err="1"/>
              <a:t>barınma</a:t>
            </a:r>
            <a:r>
              <a:rPr lang="en-US" sz="2000" dirty="0"/>
              <a:t> </a:t>
            </a:r>
            <a:r>
              <a:rPr lang="en-US" sz="2000" dirty="0" err="1"/>
              <a:t>yerlerinde</a:t>
            </a:r>
            <a:r>
              <a:rPr lang="en-US" sz="2000" dirty="0"/>
              <a:t> </a:t>
            </a:r>
            <a:r>
              <a:rPr lang="en-US" sz="2000" dirty="0" err="1"/>
              <a:t>sigara</a:t>
            </a:r>
            <a:r>
              <a:rPr lang="en-US" sz="2000" dirty="0"/>
              <a:t> </a:t>
            </a:r>
            <a:r>
              <a:rPr lang="en-US" sz="2000" dirty="0" err="1"/>
              <a:t>içmeyenlerin</a:t>
            </a:r>
            <a:r>
              <a:rPr lang="en-US" sz="2000" dirty="0"/>
              <a:t> </a:t>
            </a:r>
            <a:r>
              <a:rPr lang="en-US" sz="2000" dirty="0" err="1"/>
              <a:t>sigara</a:t>
            </a:r>
            <a:r>
              <a:rPr lang="en-US" sz="2000" dirty="0"/>
              <a:t> </a:t>
            </a:r>
            <a:r>
              <a:rPr lang="en-US" sz="2000" dirty="0" err="1"/>
              <a:t>dumanından</a:t>
            </a:r>
            <a:r>
              <a:rPr lang="en-US" sz="2000" dirty="0"/>
              <a:t> </a:t>
            </a:r>
            <a:r>
              <a:rPr lang="en-US" sz="2000" dirty="0" err="1"/>
              <a:t>korunmaları</a:t>
            </a:r>
            <a:r>
              <a:rPr lang="en-US" sz="2000" dirty="0"/>
              <a:t> </a:t>
            </a:r>
            <a:r>
              <a:rPr lang="en-US" sz="2000" dirty="0" err="1"/>
              <a:t>için</a:t>
            </a:r>
            <a:r>
              <a:rPr lang="en-US" sz="2000" dirty="0"/>
              <a:t> </a:t>
            </a:r>
            <a:r>
              <a:rPr lang="en-US" sz="2000" dirty="0" err="1"/>
              <a:t>gerekli</a:t>
            </a:r>
            <a:r>
              <a:rPr lang="en-US" sz="2000" dirty="0"/>
              <a:t> </a:t>
            </a:r>
            <a:r>
              <a:rPr lang="en-US" sz="2000" dirty="0" err="1"/>
              <a:t>tedbirler</a:t>
            </a:r>
            <a:r>
              <a:rPr lang="en-US" sz="2000" dirty="0"/>
              <a:t> </a:t>
            </a:r>
            <a:r>
              <a:rPr lang="en-US" sz="2000" dirty="0" err="1"/>
              <a:t>alınır</a:t>
            </a:r>
            <a:r>
              <a:rPr lang="en-US" sz="2000" dirty="0"/>
              <a:t>.</a:t>
            </a:r>
          </a:p>
          <a:p>
            <a:r>
              <a:rPr lang="en-US" sz="2000" dirty="0" err="1"/>
              <a:t>Sabit</a:t>
            </a:r>
            <a:r>
              <a:rPr lang="en-US" sz="2000" dirty="0"/>
              <a:t> </a:t>
            </a:r>
            <a:r>
              <a:rPr lang="en-US" sz="2000" dirty="0" err="1"/>
              <a:t>barınma</a:t>
            </a:r>
            <a:r>
              <a:rPr lang="en-US" sz="2000" dirty="0"/>
              <a:t> </a:t>
            </a:r>
            <a:r>
              <a:rPr lang="en-US" sz="2000" dirty="0" err="1"/>
              <a:t>tesislerinde</a:t>
            </a:r>
            <a:r>
              <a:rPr lang="en-US" sz="2000" dirty="0"/>
              <a:t>; </a:t>
            </a:r>
            <a:r>
              <a:rPr lang="en-US" sz="2000" dirty="0" err="1"/>
              <a:t>bir</a:t>
            </a:r>
            <a:r>
              <a:rPr lang="en-US" sz="2000" dirty="0"/>
              <a:t> </a:t>
            </a:r>
            <a:r>
              <a:rPr lang="en-US" sz="2000" dirty="0" err="1"/>
              <a:t>dinlenme</a:t>
            </a:r>
            <a:r>
              <a:rPr lang="en-US" sz="2000" dirty="0"/>
              <a:t> </a:t>
            </a:r>
            <a:r>
              <a:rPr lang="en-US" sz="2000" dirty="0" err="1"/>
              <a:t>odası</a:t>
            </a:r>
            <a:r>
              <a:rPr lang="en-US" sz="2000" dirty="0"/>
              <a:t>, </a:t>
            </a:r>
            <a:r>
              <a:rPr lang="en-US" sz="2000" dirty="0" err="1"/>
              <a:t>bir</a:t>
            </a:r>
            <a:r>
              <a:rPr lang="en-US" sz="2000" dirty="0"/>
              <a:t> </a:t>
            </a:r>
            <a:r>
              <a:rPr lang="en-US" sz="2000" dirty="0" err="1"/>
              <a:t>boş</a:t>
            </a:r>
            <a:r>
              <a:rPr lang="en-US" sz="2000" dirty="0"/>
              <a:t> </a:t>
            </a:r>
            <a:r>
              <a:rPr lang="en-US" sz="2000" dirty="0" err="1"/>
              <a:t>vakit</a:t>
            </a:r>
            <a:r>
              <a:rPr lang="en-US" sz="2000" dirty="0"/>
              <a:t> </a:t>
            </a:r>
            <a:r>
              <a:rPr lang="en-US" sz="2000" dirty="0" err="1"/>
              <a:t>değerlendirme</a:t>
            </a:r>
            <a:r>
              <a:rPr lang="en-US" sz="2000" dirty="0"/>
              <a:t> </a:t>
            </a:r>
            <a:r>
              <a:rPr lang="en-US" sz="2000" dirty="0" err="1"/>
              <a:t>odası</a:t>
            </a:r>
            <a:r>
              <a:rPr lang="en-US" sz="2000" dirty="0"/>
              <a:t>, </a:t>
            </a:r>
            <a:r>
              <a:rPr lang="en-US" sz="2000" dirty="0" err="1"/>
              <a:t>yeterli</a:t>
            </a:r>
            <a:r>
              <a:rPr lang="en-US" sz="2000" dirty="0"/>
              <a:t> </a:t>
            </a:r>
            <a:r>
              <a:rPr lang="en-US" sz="2000" dirty="0" err="1"/>
              <a:t>duş</a:t>
            </a:r>
            <a:r>
              <a:rPr lang="en-US" sz="2000" dirty="0"/>
              <a:t>, </a:t>
            </a:r>
            <a:r>
              <a:rPr lang="en-US" sz="2000" dirty="0" err="1"/>
              <a:t>tuvalet</a:t>
            </a:r>
            <a:r>
              <a:rPr lang="en-US" sz="2000" dirty="0"/>
              <a:t>, lavabo </a:t>
            </a:r>
            <a:r>
              <a:rPr lang="en-US" sz="2000" dirty="0" err="1"/>
              <a:t>ve</a:t>
            </a:r>
            <a:r>
              <a:rPr lang="en-US" sz="2000" dirty="0"/>
              <a:t> </a:t>
            </a:r>
            <a:r>
              <a:rPr lang="en-US" sz="2000" dirty="0" err="1"/>
              <a:t>temizlik</a:t>
            </a:r>
            <a:r>
              <a:rPr lang="en-US" sz="2000" dirty="0"/>
              <a:t> </a:t>
            </a:r>
            <a:r>
              <a:rPr lang="en-US" sz="2000" dirty="0" err="1"/>
              <a:t>malzemesi</a:t>
            </a:r>
            <a:r>
              <a:rPr lang="en-US" sz="2000" dirty="0"/>
              <a:t> </a:t>
            </a:r>
            <a:r>
              <a:rPr lang="en-US" sz="2000" dirty="0" err="1"/>
              <a:t>bulundurulur</a:t>
            </a:r>
            <a:r>
              <a:rPr lang="en-US" sz="2000" dirty="0"/>
              <a:t>. </a:t>
            </a:r>
            <a:r>
              <a:rPr lang="en-US" sz="2000" dirty="0" err="1"/>
              <a:t>Çalışan</a:t>
            </a:r>
            <a:r>
              <a:rPr lang="en-US" sz="2000" dirty="0"/>
              <a:t> </a:t>
            </a:r>
            <a:r>
              <a:rPr lang="en-US" sz="2000" dirty="0" err="1"/>
              <a:t>sayısı</a:t>
            </a:r>
            <a:r>
              <a:rPr lang="en-US" sz="2000" dirty="0"/>
              <a:t> </a:t>
            </a:r>
            <a:r>
              <a:rPr lang="en-US" sz="2000" dirty="0" err="1"/>
              <a:t>göz</a:t>
            </a:r>
            <a:r>
              <a:rPr lang="en-US" sz="2000" dirty="0"/>
              <a:t> </a:t>
            </a:r>
            <a:r>
              <a:rPr lang="en-US" sz="2000" dirty="0" err="1"/>
              <a:t>önünde</a:t>
            </a:r>
            <a:r>
              <a:rPr lang="en-US" sz="2000" dirty="0"/>
              <a:t> </a:t>
            </a:r>
            <a:r>
              <a:rPr lang="en-US" sz="2000" dirty="0" err="1"/>
              <a:t>bulundurularak</a:t>
            </a:r>
            <a:r>
              <a:rPr lang="en-US" sz="2000" dirty="0"/>
              <a:t> </a:t>
            </a:r>
            <a:r>
              <a:rPr lang="en-US" sz="2000" dirty="0" err="1"/>
              <a:t>bu</a:t>
            </a:r>
            <a:r>
              <a:rPr lang="en-US" sz="2000" dirty="0"/>
              <a:t> </a:t>
            </a:r>
            <a:r>
              <a:rPr lang="en-US" sz="2000" dirty="0" err="1"/>
              <a:t>yerlerde</a:t>
            </a:r>
            <a:r>
              <a:rPr lang="en-US" sz="2000" dirty="0"/>
              <a:t> </a:t>
            </a:r>
            <a:r>
              <a:rPr lang="en-US" sz="2000" dirty="0" err="1"/>
              <a:t>yatak</a:t>
            </a:r>
            <a:r>
              <a:rPr lang="en-US" sz="2000" dirty="0"/>
              <a:t>, </a:t>
            </a:r>
            <a:r>
              <a:rPr lang="en-US" sz="2000" dirty="0" err="1"/>
              <a:t>dolap</a:t>
            </a:r>
            <a:r>
              <a:rPr lang="en-US" sz="2000" dirty="0"/>
              <a:t>, </a:t>
            </a:r>
            <a:r>
              <a:rPr lang="en-US" sz="2000" dirty="0" err="1"/>
              <a:t>masa</a:t>
            </a:r>
            <a:r>
              <a:rPr lang="en-US" sz="2000" dirty="0"/>
              <a:t> </a:t>
            </a:r>
            <a:r>
              <a:rPr lang="en-US" sz="2000" dirty="0" err="1"/>
              <a:t>ve</a:t>
            </a:r>
            <a:r>
              <a:rPr lang="en-US" sz="2000" dirty="0"/>
              <a:t> </a:t>
            </a:r>
            <a:r>
              <a:rPr lang="en-US" sz="2000" dirty="0" err="1"/>
              <a:t>arkalıklı</a:t>
            </a:r>
            <a:r>
              <a:rPr lang="en-US" sz="2000" dirty="0"/>
              <a:t> </a:t>
            </a:r>
            <a:r>
              <a:rPr lang="en-US" sz="2000" dirty="0" err="1"/>
              <a:t>sandalyeler</a:t>
            </a:r>
            <a:r>
              <a:rPr lang="en-US" sz="2000" dirty="0"/>
              <a:t> </a:t>
            </a:r>
            <a:r>
              <a:rPr lang="en-US" sz="2000" dirty="0" err="1"/>
              <a:t>bulundurulur</a:t>
            </a:r>
            <a:r>
              <a:rPr lang="en-US" sz="2000" dirty="0"/>
              <a:t> </a:t>
            </a:r>
            <a:r>
              <a:rPr lang="en-US" sz="2000" dirty="0" err="1"/>
              <a:t>ve</a:t>
            </a:r>
            <a:r>
              <a:rPr lang="en-US" sz="2000" dirty="0"/>
              <a:t> </a:t>
            </a:r>
            <a:r>
              <a:rPr lang="en-US" sz="2000" dirty="0" err="1"/>
              <a:t>bunlar</a:t>
            </a:r>
            <a:r>
              <a:rPr lang="en-US" sz="2000" dirty="0"/>
              <a:t>, </a:t>
            </a:r>
            <a:r>
              <a:rPr lang="en-US" sz="2000" dirty="0" err="1"/>
              <a:t>kadın</a:t>
            </a:r>
            <a:r>
              <a:rPr lang="en-US" sz="2000" dirty="0"/>
              <a:t> </a:t>
            </a:r>
            <a:r>
              <a:rPr lang="en-US" sz="2000" dirty="0" err="1"/>
              <a:t>ve</a:t>
            </a:r>
            <a:r>
              <a:rPr lang="en-US" sz="2000" dirty="0"/>
              <a:t> </a:t>
            </a:r>
            <a:r>
              <a:rPr lang="en-US" sz="2000" dirty="0" err="1"/>
              <a:t>erkek</a:t>
            </a:r>
            <a:r>
              <a:rPr lang="en-US" sz="2000" dirty="0"/>
              <a:t> </a:t>
            </a:r>
            <a:r>
              <a:rPr lang="en-US" sz="2000" dirty="0" err="1"/>
              <a:t>çalışanların</a:t>
            </a:r>
            <a:r>
              <a:rPr lang="en-US" sz="2000" dirty="0"/>
              <a:t> </a:t>
            </a:r>
            <a:r>
              <a:rPr lang="en-US" sz="2000" dirty="0" err="1"/>
              <a:t>varlığı</a:t>
            </a:r>
            <a:r>
              <a:rPr lang="en-US" sz="2000" dirty="0"/>
              <a:t> </a:t>
            </a:r>
            <a:r>
              <a:rPr lang="en-US" sz="2000" dirty="0" err="1"/>
              <a:t>dikkate</a:t>
            </a:r>
            <a:r>
              <a:rPr lang="en-US" sz="2000" dirty="0"/>
              <a:t> </a:t>
            </a:r>
            <a:r>
              <a:rPr lang="en-US" sz="2000" dirty="0" err="1"/>
              <a:t>alınarak</a:t>
            </a:r>
            <a:r>
              <a:rPr lang="en-US" sz="2000" dirty="0"/>
              <a:t> </a:t>
            </a:r>
            <a:r>
              <a:rPr lang="en-US" sz="2000" dirty="0" err="1"/>
              <a:t>yerleştirilir</a:t>
            </a:r>
            <a:r>
              <a:rPr lang="en-US" sz="2000" dirty="0"/>
              <a:t>.</a:t>
            </a:r>
          </a:p>
          <a:p>
            <a:endParaRPr lang="en-US" dirty="0"/>
          </a:p>
        </p:txBody>
      </p:sp>
      <p:sp>
        <p:nvSpPr>
          <p:cNvPr id="3" name="Title 2"/>
          <p:cNvSpPr>
            <a:spLocks noGrp="1"/>
          </p:cNvSpPr>
          <p:nvPr>
            <p:ph type="title"/>
          </p:nvPr>
        </p:nvSpPr>
        <p:spPr/>
        <p:txBody>
          <a:bodyPr>
            <a:normAutofit fontScale="90000"/>
          </a:bodyPr>
          <a:lstStyle/>
          <a:p>
            <a:r>
              <a:rPr lang="tr-TR" dirty="0"/>
              <a:t>Dinlenme ve barınma yerleri (devam)</a:t>
            </a:r>
            <a:endParaRPr lang="en-US" dirty="0"/>
          </a:p>
        </p:txBody>
      </p:sp>
      <p:sp>
        <p:nvSpPr>
          <p:cNvPr id="4" name="Date Placeholder 3"/>
          <p:cNvSpPr>
            <a:spLocks noGrp="1"/>
          </p:cNvSpPr>
          <p:nvPr>
            <p:ph type="dt" sz="half" idx="10"/>
          </p:nvPr>
        </p:nvSpPr>
        <p:spPr/>
        <p:txBody>
          <a:bodyPr/>
          <a:lstStyle/>
          <a:p>
            <a:pPr>
              <a:defRPr/>
            </a:pPr>
            <a:fld id="{F5740D49-0DB0-4911-8469-A699B0460DDC}" type="datetime1">
              <a:rPr lang="tr-TR" smtClean="0"/>
              <a:pPr>
                <a:defRPr/>
              </a:pPr>
              <a:t>2.12.2020</a:t>
            </a:fld>
            <a:endParaRPr lang="en-US"/>
          </a:p>
        </p:txBody>
      </p:sp>
      <p:sp>
        <p:nvSpPr>
          <p:cNvPr id="5" name="Footer Placeholder 4"/>
          <p:cNvSpPr>
            <a:spLocks noGrp="1"/>
          </p:cNvSpPr>
          <p:nvPr>
            <p:ph type="ftr" sz="quarter" idx="11"/>
          </p:nvPr>
        </p:nvSpPr>
        <p:spPr/>
        <p:txBody>
          <a:bodyPr/>
          <a:lstStyle/>
          <a:p>
            <a:r>
              <a:rPr lang="en-US"/>
              <a:t>İnşaat İş Güvenliği</a:t>
            </a:r>
          </a:p>
        </p:txBody>
      </p:sp>
      <p:sp>
        <p:nvSpPr>
          <p:cNvPr id="6" name="Slide Number Placeholder 5"/>
          <p:cNvSpPr>
            <a:spLocks noGrp="1"/>
          </p:cNvSpPr>
          <p:nvPr>
            <p:ph type="sldNum" sz="quarter" idx="12"/>
          </p:nvPr>
        </p:nvSpPr>
        <p:spPr/>
        <p:txBody>
          <a:bodyPr/>
          <a:lstStyle/>
          <a:p>
            <a:pPr>
              <a:defRPr/>
            </a:pPr>
            <a:fld id="{6299BDB0-6DE9-4BCA-A15B-790D35C69E6A}" type="slidenum">
              <a:rPr lang="en-US" smtClean="0"/>
              <a:pPr>
                <a:defRPr/>
              </a:pPr>
              <a:t>68</a:t>
            </a:fld>
            <a:endParaRPr lang="en-US"/>
          </a:p>
        </p:txBody>
      </p:sp>
    </p:spTree>
  </p:cSld>
  <p:clrMapOvr>
    <a:masterClrMapping/>
  </p:clrMapOvr>
  <p:transition>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3" name="Rectangle 7"/>
          <p:cNvSpPr>
            <a:spLocks noGrp="1"/>
          </p:cNvSpPr>
          <p:nvPr>
            <p:ph type="ctrTitle" idx="4294967295"/>
          </p:nvPr>
        </p:nvSpPr>
        <p:spPr bwMode="auto">
          <a:xfrm>
            <a:off x="685800" y="2130425"/>
            <a:ext cx="7772400" cy="1470025"/>
          </a:xfrm>
        </p:spPr>
        <p:txBody>
          <a:bodyPr wrap="square" lIns="91440" tIns="45720" rIns="91440" bIns="45720" numCol="1" anchorCtr="0" compatLnSpc="1">
            <a:prstTxWarp prst="textNoShape">
              <a:avLst/>
            </a:prstTxWarp>
          </a:bodyPr>
          <a:lstStyle/>
          <a:p>
            <a:pPr>
              <a:defRPr/>
            </a:pPr>
            <a:r>
              <a:rPr lang="tr-TR">
                <a:effectLst/>
              </a:rPr>
              <a:t>TEŞEKKÜRLER!</a:t>
            </a:r>
            <a:endParaRPr lang="en-US">
              <a:effectLst/>
            </a:endParaRPr>
          </a:p>
        </p:txBody>
      </p:sp>
      <p:sp>
        <p:nvSpPr>
          <p:cNvPr id="154627" name="Rectangle 8"/>
          <p:cNvSpPr>
            <a:spLocks noGrp="1"/>
          </p:cNvSpPr>
          <p:nvPr>
            <p:ph type="subTitle" idx="4294967295"/>
          </p:nvPr>
        </p:nvSpPr>
        <p:spPr>
          <a:xfrm>
            <a:off x="1371600" y="3886200"/>
            <a:ext cx="6400800" cy="1752600"/>
          </a:xfrm>
        </p:spPr>
        <p:txBody>
          <a:bodyPr/>
          <a:lstStyle/>
          <a:p>
            <a:pPr marL="109538" indent="0" algn="ctr">
              <a:buFont typeface="Wingdings 3" pitchFamily="18" charset="2"/>
              <a:buNone/>
            </a:pPr>
            <a:endParaRPr lang="tr-TR"/>
          </a:p>
        </p:txBody>
      </p:sp>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5CFC6D12-F500-454B-9343-CC836406FCC6}" type="datetime1">
              <a:rPr lang="tr-TR" smtClean="0"/>
              <a:pPr/>
              <a:t>2.12.2020</a:t>
            </a:fld>
            <a:endParaRPr lang="en-US"/>
          </a:p>
        </p:txBody>
      </p:sp>
      <p:sp>
        <p:nvSpPr>
          <p:cNvPr id="157699" name="Footer Placeholder 4"/>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a:t>İnşaat İş Güvenliği</a:t>
            </a:r>
          </a:p>
        </p:txBody>
      </p:sp>
      <p:sp>
        <p:nvSpPr>
          <p:cNvPr id="157700"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A2C3A7A7-D7F9-4710-8724-1669EDA9A1A6}" type="slidenum">
              <a:rPr lang="en-US" smtClean="0"/>
              <a:pPr/>
              <a:t>7</a:t>
            </a:fld>
            <a:endParaRPr lang="en-US"/>
          </a:p>
        </p:txBody>
      </p:sp>
      <p:sp>
        <p:nvSpPr>
          <p:cNvPr id="157706" name="Rectangle 10"/>
          <p:cNvSpPr>
            <a:spLocks noGrp="1"/>
          </p:cNvSpPr>
          <p:nvPr>
            <p:ph type="title" idx="4294967295"/>
          </p:nvPr>
        </p:nvSpPr>
        <p:spPr bwMode="auto">
          <a:noFill/>
        </p:spPr>
        <p:txBody>
          <a:bodyPr wrap="square" lIns="91440" tIns="45720" rIns="91440" bIns="45720" numCol="1" anchorCtr="0" compatLnSpc="1">
            <a:prstTxWarp prst="textNoShape">
              <a:avLst/>
            </a:prstTxWarp>
            <a:normAutofit fontScale="90000"/>
          </a:bodyPr>
          <a:lstStyle/>
          <a:p>
            <a:r>
              <a:rPr lang="tr-TR" sz="3700">
                <a:effectLst/>
              </a:rPr>
              <a:t>Sınır Değerinin Aşılmasının Önlenmesi</a:t>
            </a:r>
            <a:endParaRPr lang="en-US" sz="3700">
              <a:effectLst/>
            </a:endParaRPr>
          </a:p>
        </p:txBody>
      </p:sp>
      <p:sp>
        <p:nvSpPr>
          <p:cNvPr id="157702" name="Rectangle 3"/>
          <p:cNvSpPr>
            <a:spLocks noGrp="1" noChangeArrowheads="1"/>
          </p:cNvSpPr>
          <p:nvPr>
            <p:ph type="body" idx="1"/>
          </p:nvPr>
        </p:nvSpPr>
        <p:spPr/>
        <p:txBody>
          <a:bodyPr/>
          <a:lstStyle/>
          <a:p>
            <a:pPr eaLnBrk="1" hangingPunct="1">
              <a:lnSpc>
                <a:spcPct val="80000"/>
              </a:lnSpc>
            </a:pPr>
            <a:r>
              <a:rPr lang="tr-TR" sz="2600"/>
              <a:t>İşçilerin maruz kaldığı havadaki asbest konsantrasyonunun, sekiz saatlik zaman ağırlıklı ortalama (TWA) değerinin 0,1 lif/cm</a:t>
            </a:r>
            <a:r>
              <a:rPr lang="tr-TR" sz="2600" baseline="30000"/>
              <a:t>3</a:t>
            </a:r>
            <a:r>
              <a:rPr lang="tr-TR" sz="2600"/>
              <a:t>’ü geçmemesi sağlanmalı</a:t>
            </a:r>
          </a:p>
          <a:p>
            <a:pPr eaLnBrk="1" hangingPunct="1">
              <a:lnSpc>
                <a:spcPct val="80000"/>
              </a:lnSpc>
            </a:pPr>
            <a:r>
              <a:rPr lang="tr-TR" sz="2600"/>
              <a:t>Asbest ve asbestli malzemelerle yapılan çalışmalar mümkün olan en az sayıda işçi ile yapılacaktır.</a:t>
            </a:r>
          </a:p>
          <a:p>
            <a:pPr eaLnBrk="1" hangingPunct="1">
              <a:lnSpc>
                <a:spcPct val="80000"/>
              </a:lnSpc>
            </a:pPr>
            <a:r>
              <a:rPr lang="tr-TR" sz="2600"/>
              <a:t>Çalışma sistemi asbest tozu çıkarmayacak şekilde, bu mümkün değilse çıkan tozun ortama yayılması önlenecek şekilde tasarlanacaktır.</a:t>
            </a:r>
          </a:p>
          <a:p>
            <a:pPr eaLnBrk="1" hangingPunct="1">
              <a:lnSpc>
                <a:spcPct val="80000"/>
              </a:lnSpc>
            </a:pPr>
            <a:r>
              <a:rPr lang="tr-TR" sz="2600"/>
              <a:t>Asbest içeren çalışmaların yapıldığı yerler ve ekipman, temizlik ve bakım işlerinin düzenli ve etkili şekilde yapılmasına elverişli olacaktır.</a:t>
            </a:r>
          </a:p>
        </p:txBody>
      </p:sp>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F4F2FB02-B81B-446A-ABEC-E34A2A235E93}" type="datetime1">
              <a:rPr lang="tr-TR" smtClean="0"/>
              <a:pPr/>
              <a:t>2.12.2020</a:t>
            </a:fld>
            <a:endParaRPr lang="en-US"/>
          </a:p>
        </p:txBody>
      </p:sp>
      <p:sp>
        <p:nvSpPr>
          <p:cNvPr id="163843" name="Footer Placeholder 4"/>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a:t>İnşaat İş Güvenliği</a:t>
            </a:r>
          </a:p>
        </p:txBody>
      </p:sp>
      <p:sp>
        <p:nvSpPr>
          <p:cNvPr id="163844"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FD57FB36-D0D3-41CE-BF08-3195F2044A93}" type="slidenum">
              <a:rPr lang="en-US" smtClean="0"/>
              <a:pPr/>
              <a:t>8</a:t>
            </a:fld>
            <a:endParaRPr lang="en-US"/>
          </a:p>
        </p:txBody>
      </p:sp>
      <p:sp>
        <p:nvSpPr>
          <p:cNvPr id="163850" name="Rectangle 10"/>
          <p:cNvSpPr>
            <a:spLocks noGrp="1"/>
          </p:cNvSpPr>
          <p:nvPr>
            <p:ph type="title" idx="4294967295"/>
          </p:nvPr>
        </p:nvSpPr>
        <p:spPr bwMode="auto">
          <a:noFill/>
        </p:spPr>
        <p:txBody>
          <a:bodyPr wrap="square" lIns="91440" tIns="45720" rIns="91440" bIns="45720" numCol="1" anchorCtr="0" compatLnSpc="1">
            <a:prstTxWarp prst="textNoShape">
              <a:avLst/>
            </a:prstTxWarp>
          </a:bodyPr>
          <a:lstStyle/>
          <a:p>
            <a:r>
              <a:rPr lang="tr-TR">
                <a:effectLst/>
              </a:rPr>
              <a:t>SİLİKA TOZU</a:t>
            </a:r>
            <a:endParaRPr lang="en-US">
              <a:effectLst/>
            </a:endParaRPr>
          </a:p>
        </p:txBody>
      </p:sp>
      <p:sp>
        <p:nvSpPr>
          <p:cNvPr id="163846" name="Rectangle 3"/>
          <p:cNvSpPr>
            <a:spLocks noGrp="1" noChangeArrowheads="1"/>
          </p:cNvSpPr>
          <p:nvPr>
            <p:ph type="body" idx="1"/>
          </p:nvPr>
        </p:nvSpPr>
        <p:spPr/>
        <p:txBody>
          <a:bodyPr/>
          <a:lstStyle/>
          <a:p>
            <a:pPr eaLnBrk="1" hangingPunct="1"/>
            <a:r>
              <a:rPr lang="tr-TR"/>
              <a:t>Kristal silika parçacıklarının (kuartz gibi) solunum sistemine girmesi</a:t>
            </a:r>
          </a:p>
          <a:p>
            <a:pPr eaLnBrk="1" hangingPunct="1"/>
            <a:r>
              <a:rPr lang="tr-TR"/>
              <a:t>Silikosise yol açar, akciğerler vereme karşı daha zayıf kalır</a:t>
            </a:r>
          </a:p>
          <a:p>
            <a:pPr eaLnBrk="1" hangingPunct="1"/>
            <a:r>
              <a:rPr lang="tr-TR"/>
              <a:t>Kum püskürten makine ile boya ve pas temizleme, havalı matkap, kaya ve beton sondajı, tuğla ve beton blok kesimi, biçimi ve tünelcilik işlerinde çalışanlar riskte</a:t>
            </a:r>
            <a:endParaRPr lang="en-US"/>
          </a:p>
        </p:txBody>
      </p:sp>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Date Placeholder 3"/>
          <p:cNvSpPr>
            <a:spLocks noGrp="1"/>
          </p:cNvSpPr>
          <p:nvPr>
            <p:ph type="dt" sz="quarter" idx="10"/>
          </p:nvPr>
        </p:nvSpPr>
        <p:spPr bwMode="auto">
          <a:noFill/>
          <a:ln>
            <a:miter lim="800000"/>
            <a:headEnd/>
            <a:tailEnd/>
          </a:ln>
        </p:spPr>
        <p:txBody>
          <a:bodyPr wrap="square" lIns="91440" tIns="45720" rIns="91440" bIns="45720" numCol="1" anchorCtr="0" compatLnSpc="1">
            <a:prstTxWarp prst="textNoShape">
              <a:avLst/>
            </a:prstTxWarp>
          </a:bodyPr>
          <a:lstStyle/>
          <a:p>
            <a:fld id="{85845C63-2AAB-4D84-BF35-34FD6287824A}" type="datetime1">
              <a:rPr lang="tr-TR" smtClean="0"/>
              <a:pPr/>
              <a:t>2.12.2020</a:t>
            </a:fld>
            <a:endParaRPr lang="en-US"/>
          </a:p>
        </p:txBody>
      </p:sp>
      <p:sp>
        <p:nvSpPr>
          <p:cNvPr id="164867" name="Footer Placeholder 4"/>
          <p:cNvSpPr>
            <a:spLocks noGrp="1"/>
          </p:cNvSpPr>
          <p:nvPr>
            <p:ph type="ftr" sz="quarter" idx="11"/>
          </p:nvPr>
        </p:nvSpPr>
        <p:spPr bwMode="auto">
          <a:noFill/>
          <a:ln>
            <a:miter lim="800000"/>
            <a:headEnd/>
            <a:tailEnd/>
          </a:ln>
        </p:spPr>
        <p:txBody>
          <a:bodyPr wrap="square" lIns="91440" tIns="45720" rIns="91440" bIns="45720" numCol="1" anchorCtr="0" compatLnSpc="1">
            <a:prstTxWarp prst="textNoShape">
              <a:avLst/>
            </a:prstTxWarp>
          </a:bodyPr>
          <a:lstStyle/>
          <a:p>
            <a:r>
              <a:rPr lang="en-US"/>
              <a:t>İnşaat İş Güvenliği</a:t>
            </a:r>
          </a:p>
        </p:txBody>
      </p:sp>
      <p:sp>
        <p:nvSpPr>
          <p:cNvPr id="164868" name="Slide Number Placeholder 5"/>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6DE85A08-3BF4-4853-A437-5B95F1F4FA14}" type="slidenum">
              <a:rPr lang="en-US" smtClean="0"/>
              <a:pPr/>
              <a:t>9</a:t>
            </a:fld>
            <a:endParaRPr lang="en-US"/>
          </a:p>
        </p:txBody>
      </p:sp>
      <p:sp>
        <p:nvSpPr>
          <p:cNvPr id="164874" name="Rectangle 10"/>
          <p:cNvSpPr>
            <a:spLocks noGrp="1"/>
          </p:cNvSpPr>
          <p:nvPr>
            <p:ph type="title" idx="4294967295"/>
          </p:nvPr>
        </p:nvSpPr>
        <p:spPr bwMode="auto">
          <a:noFill/>
        </p:spPr>
        <p:txBody>
          <a:bodyPr wrap="square" lIns="91440" tIns="45720" rIns="91440" bIns="45720" numCol="1" anchorCtr="0" compatLnSpc="1">
            <a:prstTxWarp prst="textNoShape">
              <a:avLst/>
            </a:prstTxWarp>
          </a:bodyPr>
          <a:lstStyle/>
          <a:p>
            <a:r>
              <a:rPr lang="tr-TR">
                <a:effectLst/>
              </a:rPr>
              <a:t>Silika Tozu (devam)</a:t>
            </a:r>
            <a:endParaRPr lang="en-US">
              <a:effectLst/>
            </a:endParaRPr>
          </a:p>
        </p:txBody>
      </p:sp>
      <p:sp>
        <p:nvSpPr>
          <p:cNvPr id="164870" name="Rectangle 3"/>
          <p:cNvSpPr>
            <a:spLocks noGrp="1" noChangeArrowheads="1"/>
          </p:cNvSpPr>
          <p:nvPr>
            <p:ph type="body" idx="1"/>
          </p:nvPr>
        </p:nvSpPr>
        <p:spPr/>
        <p:txBody>
          <a:bodyPr/>
          <a:lstStyle/>
          <a:p>
            <a:pPr eaLnBrk="1" hangingPunct="1"/>
            <a:r>
              <a:rPr lang="tr-TR"/>
              <a:t>PEL =250mppcf, 8 saat TWA</a:t>
            </a:r>
          </a:p>
          <a:p>
            <a:pPr lvl="1" eaLnBrk="1" hangingPunct="1"/>
            <a:r>
              <a:rPr lang="tr-TR"/>
              <a:t>OSHA 29 CFR 1926.55</a:t>
            </a:r>
          </a:p>
          <a:p>
            <a:pPr eaLnBrk="1" hangingPunct="1"/>
            <a:r>
              <a:rPr lang="tr-TR"/>
              <a:t>Tozu azaltmanın yolları aranmalı (ıslak sprey, havalandırma)</a:t>
            </a:r>
          </a:p>
          <a:p>
            <a:pPr eaLnBrk="1" hangingPunct="1"/>
            <a:r>
              <a:rPr lang="tr-TR"/>
              <a:t>Kişisel koruyucular (toz maskesi, solunum cihazları)</a:t>
            </a:r>
          </a:p>
          <a:p>
            <a:pPr eaLnBrk="1" hangingPunct="1"/>
            <a:r>
              <a:rPr lang="tr-TR"/>
              <a:t>İş tulumunun tozdan temizlenmesi</a:t>
            </a:r>
            <a:endParaRPr lang="en-US"/>
          </a:p>
        </p:txBody>
      </p:sp>
    </p:spTree>
  </p:cSld>
  <p:clrMapOvr>
    <a:masterClrMapping/>
  </p:clrMapOvr>
  <p:transition>
    <p:random/>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Concourse</Template>
  <TotalTime>3312</TotalTime>
  <Words>3746</Words>
  <Application>Microsoft Office PowerPoint</Application>
  <PresentationFormat>On-screen Show (4:3)</PresentationFormat>
  <Paragraphs>500</Paragraphs>
  <Slides>69</Slides>
  <Notes>20</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69</vt:i4>
      </vt:variant>
    </vt:vector>
  </HeadingPairs>
  <TitlesOfParts>
    <vt:vector size="76" baseType="lpstr">
      <vt:lpstr>Arial</vt:lpstr>
      <vt:lpstr>Calibri</vt:lpstr>
      <vt:lpstr>Lucida Sans Unicode</vt:lpstr>
      <vt:lpstr>Verdana</vt:lpstr>
      <vt:lpstr>Wingdings 2</vt:lpstr>
      <vt:lpstr>Wingdings 3</vt:lpstr>
      <vt:lpstr>Concourse</vt:lpstr>
      <vt:lpstr>İNŞAAT SEKTÖRÜNDEKİ DİĞER TEHLİKELER</vt:lpstr>
      <vt:lpstr>KAPSAM</vt:lpstr>
      <vt:lpstr>TEHLİKELİ MADDELER</vt:lpstr>
      <vt:lpstr>PowerPoint Presentation</vt:lpstr>
      <vt:lpstr>Kullanım Yasakları</vt:lpstr>
      <vt:lpstr>Mevzuat (m. 76)</vt:lpstr>
      <vt:lpstr>Sınır Değerinin Aşılmasının Önlenmesi</vt:lpstr>
      <vt:lpstr>SİLİKA TOZU</vt:lpstr>
      <vt:lpstr>Silika Tozu (devam)</vt:lpstr>
      <vt:lpstr>PowerPoint Presentation</vt:lpstr>
      <vt:lpstr>KURŞUN</vt:lpstr>
      <vt:lpstr>Kurşun</vt:lpstr>
      <vt:lpstr>YAPI MAKİNELERİNDE İŞ GÜVENLİĞİ</vt:lpstr>
      <vt:lpstr>Giriş</vt:lpstr>
      <vt:lpstr>PowerPoint Presentation</vt:lpstr>
      <vt:lpstr>PowerPoint Presentation</vt:lpstr>
      <vt:lpstr>Güvenli İş Yerleri</vt:lpstr>
      <vt:lpstr>PowerPoint Presentation</vt:lpstr>
      <vt:lpstr>Çalışanların Güvenliği</vt:lpstr>
      <vt:lpstr>PowerPoint Presentation</vt:lpstr>
      <vt:lpstr>Mevzuattan maddeler</vt:lpstr>
      <vt:lpstr>Mevzuattan maddeler (devam)</vt:lpstr>
      <vt:lpstr>Mevzuattan maddeler (devam)</vt:lpstr>
      <vt:lpstr>Mevzuattan maddeler (devam)</vt:lpstr>
      <vt:lpstr>PowerPoint Presentation</vt:lpstr>
      <vt:lpstr>PowerPoint Presentation</vt:lpstr>
      <vt:lpstr>PowerPoint Presentation</vt:lpstr>
      <vt:lpstr>VİNÇLER VE KALDIRMA ARAÇLARI</vt:lpstr>
      <vt:lpstr>Vinç Tehlikeleri</vt:lpstr>
      <vt:lpstr>Planlama</vt:lpstr>
      <vt:lpstr>PowerPoint Presentation</vt:lpstr>
      <vt:lpstr>PowerPoint Presentation</vt:lpstr>
      <vt:lpstr>PowerPoint Presentation</vt:lpstr>
      <vt:lpstr>El Sinyalleri</vt:lpstr>
      <vt:lpstr>PowerPoint Presentation</vt:lpstr>
      <vt:lpstr>PowerPoint Presentation</vt:lpstr>
      <vt:lpstr>Yönetmelikten Maddeler</vt:lpstr>
      <vt:lpstr>Yönetmelikten Maddeler (devam)</vt:lpstr>
      <vt:lpstr>PowerPoint Presentation</vt:lpstr>
      <vt:lpstr>YIKIM İŞLERİNDE İŞ GÜVENLİĞİ</vt:lpstr>
      <vt:lpstr>Yıkım Öncesi Planlama</vt:lpstr>
      <vt:lpstr>Yıkım Sırasında Güvenlik Önlemleri</vt:lpstr>
      <vt:lpstr>Mevzuattan diğer maddeler</vt:lpstr>
      <vt:lpstr>İNŞAAT SEKTÖRÜNDE GÜRÜLTÜ</vt:lpstr>
      <vt:lpstr>İnsan sağlığına zararları</vt:lpstr>
      <vt:lpstr>İnşaat Sektöründe Gürültü Kaynakları</vt:lpstr>
      <vt:lpstr>PowerPoint Presentation</vt:lpstr>
      <vt:lpstr>GÜRÜLTÜ KONTROLÜ</vt:lpstr>
      <vt:lpstr>PowerPoint Presentation</vt:lpstr>
      <vt:lpstr>PowerPoint Presentation</vt:lpstr>
      <vt:lpstr>PowerPoint Presentation</vt:lpstr>
      <vt:lpstr>BETON DÖKÜM İŞLERİ</vt:lpstr>
      <vt:lpstr>Beton Döküm İşleri (devam)</vt:lpstr>
      <vt:lpstr>Beton Döküm İşleri (devam)</vt:lpstr>
      <vt:lpstr>BETONARME KALIP İŞLERİ</vt:lpstr>
      <vt:lpstr>Betonarme Kalıp İşleri (devam)</vt:lpstr>
      <vt:lpstr>Betonarme Kalıp İşleri (devam)</vt:lpstr>
      <vt:lpstr>Metal ve beton karkas ve prefabrik elemanlar, çelik yapı işleri</vt:lpstr>
      <vt:lpstr>Metal ve beton karkas ve prefabrik elemanlar, çelik yapı işleri (devam)</vt:lpstr>
      <vt:lpstr>Metal ve beton karkas ve prefabrik elemanlar, çelik yapı işleri (devam)</vt:lpstr>
      <vt:lpstr>DÜZEN, TEMİZLİK, İSTİF, DEPOLAMA</vt:lpstr>
      <vt:lpstr>Düzen, temizlik, istif, depolama (devam)</vt:lpstr>
      <vt:lpstr>YANGIN ALGILAMA VE YANGINLA MÜCADELE</vt:lpstr>
      <vt:lpstr>Yangın algılama ve yangınla mücadele (devam)</vt:lpstr>
      <vt:lpstr>DİNLENME VE BARINMA YERLERİ</vt:lpstr>
      <vt:lpstr>Dinlenme ve barınma yerleri (devam)</vt:lpstr>
      <vt:lpstr>Dinlenme ve barınma yerleri (devam)</vt:lpstr>
      <vt:lpstr>Dinlenme ve barınma yerleri (devam)</vt:lpstr>
      <vt:lpstr>TEŞEKKÜRLER!</vt:lpstr>
    </vt:vector>
  </TitlesOfParts>
  <Company>wsu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İNŞAAT İŞ GÜVENLİĞİ</dc:title>
  <dc:creator>SB</dc:creator>
  <cp:lastModifiedBy>Selim Baradan</cp:lastModifiedBy>
  <cp:revision>188</cp:revision>
  <dcterms:created xsi:type="dcterms:W3CDTF">2010-03-22T08:51:36Z</dcterms:created>
  <dcterms:modified xsi:type="dcterms:W3CDTF">2020-12-02T14:55:54Z</dcterms:modified>
</cp:coreProperties>
</file>